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8"/>
  </p:notesMasterIdLst>
  <p:handoutMasterIdLst>
    <p:handoutMasterId r:id="rId59"/>
  </p:handoutMasterIdLst>
  <p:sldIdLst>
    <p:sldId id="601" r:id="rId5"/>
    <p:sldId id="258" r:id="rId6"/>
    <p:sldId id="541" r:id="rId7"/>
    <p:sldId id="542" r:id="rId8"/>
    <p:sldId id="543" r:id="rId9"/>
    <p:sldId id="544" r:id="rId10"/>
    <p:sldId id="460" r:id="rId11"/>
    <p:sldId id="546" r:id="rId12"/>
    <p:sldId id="605" r:id="rId13"/>
    <p:sldId id="606" r:id="rId14"/>
    <p:sldId id="607" r:id="rId15"/>
    <p:sldId id="608" r:id="rId16"/>
    <p:sldId id="609" r:id="rId17"/>
    <p:sldId id="610" r:id="rId18"/>
    <p:sldId id="611" r:id="rId19"/>
    <p:sldId id="612" r:id="rId20"/>
    <p:sldId id="613" r:id="rId21"/>
    <p:sldId id="614" r:id="rId22"/>
    <p:sldId id="615" r:id="rId23"/>
    <p:sldId id="616" r:id="rId24"/>
    <p:sldId id="617" r:id="rId25"/>
    <p:sldId id="618" r:id="rId26"/>
    <p:sldId id="619" r:id="rId27"/>
    <p:sldId id="620" r:id="rId28"/>
    <p:sldId id="621" r:id="rId29"/>
    <p:sldId id="622" r:id="rId30"/>
    <p:sldId id="623" r:id="rId31"/>
    <p:sldId id="624" r:id="rId32"/>
    <p:sldId id="625" r:id="rId33"/>
    <p:sldId id="626" r:id="rId34"/>
    <p:sldId id="627" r:id="rId35"/>
    <p:sldId id="628" r:id="rId36"/>
    <p:sldId id="629" r:id="rId37"/>
    <p:sldId id="630" r:id="rId38"/>
    <p:sldId id="631" r:id="rId39"/>
    <p:sldId id="632" r:id="rId40"/>
    <p:sldId id="633" r:id="rId41"/>
    <p:sldId id="634" r:id="rId42"/>
    <p:sldId id="635" r:id="rId43"/>
    <p:sldId id="636" r:id="rId44"/>
    <p:sldId id="637" r:id="rId45"/>
    <p:sldId id="638" r:id="rId46"/>
    <p:sldId id="639" r:id="rId47"/>
    <p:sldId id="640" r:id="rId48"/>
    <p:sldId id="600" r:id="rId49"/>
    <p:sldId id="641" r:id="rId50"/>
    <p:sldId id="642" r:id="rId51"/>
    <p:sldId id="643" r:id="rId52"/>
    <p:sldId id="644" r:id="rId53"/>
    <p:sldId id="645" r:id="rId54"/>
    <p:sldId id="646" r:id="rId55"/>
    <p:sldId id="647" r:id="rId56"/>
    <p:sldId id="648" r:id="rId57"/>
  </p:sldIdLst>
  <p:sldSz cx="9144000" cy="6858000" type="screen4x3"/>
  <p:notesSz cx="9928225" cy="6797675"/>
  <p:custDataLst>
    <p:tags r:id="rId6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PC" initials="H" lastIdx="3" clrIdx="0">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14" autoAdjust="0"/>
    <p:restoredTop sz="94646" autoAdjust="0"/>
  </p:normalViewPr>
  <p:slideViewPr>
    <p:cSldViewPr>
      <p:cViewPr varScale="1">
        <p:scale>
          <a:sx n="56" d="100"/>
          <a:sy n="56" d="100"/>
        </p:scale>
        <p:origin x="72" y="54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19/07/2016</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7/19/2016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724662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208779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33795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272456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182352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487919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127784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032110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169604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121629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082451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302261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604370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077599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690363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68602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581011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9344396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8306116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4635729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014448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824501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0062342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0846544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909649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0543375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729449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5133516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3645234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5148034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42231173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487672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2888640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6590298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6955244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0331069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9897708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4591079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1271715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7754471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6468400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950721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768586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9225393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6922640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69520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37106439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302351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73281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389195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4723513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slide" Target="../slides/slide14.xml"/><Relationship Id="rId13" Type="http://schemas.openxmlformats.org/officeDocument/2006/relationships/slide" Target="../slides/slide29.xml"/><Relationship Id="rId3" Type="http://schemas.openxmlformats.org/officeDocument/2006/relationships/slide" Target="../slides/slide2.xml"/><Relationship Id="rId7" Type="http://schemas.openxmlformats.org/officeDocument/2006/relationships/slide" Target="../slides/slide45.xml"/><Relationship Id="rId12" Type="http://schemas.openxmlformats.org/officeDocument/2006/relationships/slide" Target="../slides/slide23.xml"/><Relationship Id="rId2" Type="http://schemas.openxmlformats.org/officeDocument/2006/relationships/slide" Target="../slides/slide9.xml"/><Relationship Id="rId16"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image" Target="../media/image2.jpeg"/><Relationship Id="rId11" Type="http://schemas.openxmlformats.org/officeDocument/2006/relationships/slide" Target="../slides/slide22.xml"/><Relationship Id="rId5" Type="http://schemas.openxmlformats.org/officeDocument/2006/relationships/slide" Target="../slides/slide13.xml"/><Relationship Id="rId15" Type="http://schemas.openxmlformats.org/officeDocument/2006/relationships/slide" Target="../slides/slide33.xml"/><Relationship Id="rId10" Type="http://schemas.openxmlformats.org/officeDocument/2006/relationships/slide" Target="../slides/slide19.xml"/><Relationship Id="rId4" Type="http://schemas.openxmlformats.org/officeDocument/2006/relationships/slide" Target="../slides/slide11.xml"/><Relationship Id="rId9" Type="http://schemas.openxmlformats.org/officeDocument/2006/relationships/slide" Target="../slides/slide18.xml"/><Relationship Id="rId14" Type="http://schemas.openxmlformats.org/officeDocument/2006/relationships/slide" Target="../slides/slide3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44624"/>
            <a:ext cx="7382054" cy="648072"/>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1252274"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8.1.1</a:t>
            </a:r>
            <a:endParaRPr lang="en-GB" sz="16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39396" y="692696"/>
            <a:ext cx="964423"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Scenario</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1786946"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8.1.2</a:t>
            </a:r>
            <a:endParaRPr lang="en-GB" sz="16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p:nvSpPr>
        <p:spPr>
          <a:xfrm>
            <a:off x="2321618"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8.2.1</a:t>
            </a:r>
            <a:endParaRPr lang="en-GB" sz="1600"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6" cstate="screen">
            <a:extLst>
              <a:ext uri="{28A0092B-C50C-407E-A947-70E740481C1C}">
                <a14:useLocalDpi xmlns:a14="http://schemas.microsoft.com/office/drawing/2010/main"/>
              </a:ext>
            </a:extLst>
          </a:blip>
          <a:stretch>
            <a:fillRect/>
          </a:stretch>
        </p:blipFill>
        <p:spPr>
          <a:xfrm>
            <a:off x="8172400" y="44625"/>
            <a:ext cx="936104" cy="663340"/>
          </a:xfrm>
          <a:prstGeom prst="rect">
            <a:avLst/>
          </a:prstGeom>
        </p:spPr>
      </p:pic>
      <p:sp>
        <p:nvSpPr>
          <p:cNvPr id="14" name="Round Same Side Corner Rectangle 13">
            <a:hlinkClick r:id="rId7" action="ppaction://hlinksldjump"/>
          </p:cNvPr>
          <p:cNvSpPr/>
          <p:nvPr userDrawn="1"/>
        </p:nvSpPr>
        <p:spPr>
          <a:xfrm>
            <a:off x="7668344" y="692696"/>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8" action="ppaction://hlinksldjump"/>
          </p:cNvPr>
          <p:cNvSpPr/>
          <p:nvPr userDrawn="1"/>
        </p:nvSpPr>
        <p:spPr>
          <a:xfrm>
            <a:off x="2856290"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8.2.2</a:t>
            </a:r>
            <a:endParaRPr lang="en-GB" sz="1600" b="1" dirty="0">
              <a:latin typeface="Arial" panose="020B0604020202020204" pitchFamily="34" charset="0"/>
              <a:cs typeface="Arial" panose="020B0604020202020204" pitchFamily="34" charset="0"/>
            </a:endParaRPr>
          </a:p>
        </p:txBody>
      </p:sp>
      <p:sp>
        <p:nvSpPr>
          <p:cNvPr id="13" name="Round Same Side Corner Rectangle 12">
            <a:hlinkClick r:id="rId9" action="ppaction://hlinksldjump"/>
          </p:cNvPr>
          <p:cNvSpPr/>
          <p:nvPr userDrawn="1"/>
        </p:nvSpPr>
        <p:spPr>
          <a:xfrm>
            <a:off x="3390962"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8.3.1</a:t>
            </a:r>
            <a:endParaRPr lang="en-GB" sz="1600" b="1" dirty="0">
              <a:latin typeface="Arial" panose="020B0604020202020204" pitchFamily="34" charset="0"/>
              <a:cs typeface="Arial" panose="020B0604020202020204" pitchFamily="34" charset="0"/>
            </a:endParaRPr>
          </a:p>
        </p:txBody>
      </p:sp>
      <p:sp>
        <p:nvSpPr>
          <p:cNvPr id="17" name="Round Same Side Corner Rectangle 16">
            <a:hlinkClick r:id="rId10" action="ppaction://hlinksldjump"/>
          </p:cNvPr>
          <p:cNvSpPr/>
          <p:nvPr userDrawn="1"/>
        </p:nvSpPr>
        <p:spPr>
          <a:xfrm>
            <a:off x="3925634"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8.3.2</a:t>
            </a:r>
            <a:endParaRPr lang="en-GB" sz="1600" b="1" dirty="0">
              <a:latin typeface="Arial" panose="020B0604020202020204" pitchFamily="34" charset="0"/>
              <a:cs typeface="Arial" panose="020B0604020202020204" pitchFamily="34" charset="0"/>
            </a:endParaRPr>
          </a:p>
        </p:txBody>
      </p:sp>
      <p:sp>
        <p:nvSpPr>
          <p:cNvPr id="18" name="Round Same Side Corner Rectangle 17">
            <a:hlinkClick r:id="rId11" action="ppaction://hlinksldjump"/>
          </p:cNvPr>
          <p:cNvSpPr/>
          <p:nvPr userDrawn="1"/>
        </p:nvSpPr>
        <p:spPr>
          <a:xfrm>
            <a:off x="4460306"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8.3.3</a:t>
            </a:r>
            <a:endParaRPr lang="en-GB" sz="1600" b="1" dirty="0">
              <a:latin typeface="Arial" panose="020B0604020202020204" pitchFamily="34" charset="0"/>
              <a:cs typeface="Arial" panose="020B0604020202020204" pitchFamily="34" charset="0"/>
            </a:endParaRPr>
          </a:p>
        </p:txBody>
      </p:sp>
      <p:sp>
        <p:nvSpPr>
          <p:cNvPr id="19" name="Round Same Side Corner Rectangle 18">
            <a:hlinkClick r:id="rId12" action="ppaction://hlinksldjump"/>
          </p:cNvPr>
          <p:cNvSpPr/>
          <p:nvPr userDrawn="1"/>
        </p:nvSpPr>
        <p:spPr>
          <a:xfrm>
            <a:off x="4994978"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8.3.4</a:t>
            </a:r>
            <a:endParaRPr lang="en-GB" sz="1600" b="1" dirty="0">
              <a:latin typeface="Arial" panose="020B0604020202020204" pitchFamily="34" charset="0"/>
              <a:cs typeface="Arial" panose="020B0604020202020204" pitchFamily="34" charset="0"/>
            </a:endParaRPr>
          </a:p>
        </p:txBody>
      </p:sp>
      <p:sp>
        <p:nvSpPr>
          <p:cNvPr id="20" name="Round Same Side Corner Rectangle 19">
            <a:hlinkClick r:id="rId13" action="ppaction://hlinksldjump"/>
          </p:cNvPr>
          <p:cNvSpPr/>
          <p:nvPr userDrawn="1"/>
        </p:nvSpPr>
        <p:spPr>
          <a:xfrm>
            <a:off x="5529650"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8.4.1</a:t>
            </a:r>
            <a:endParaRPr lang="en-GB" sz="1600" b="1" dirty="0">
              <a:latin typeface="Arial" panose="020B0604020202020204" pitchFamily="34" charset="0"/>
              <a:cs typeface="Arial" panose="020B0604020202020204" pitchFamily="34" charset="0"/>
            </a:endParaRPr>
          </a:p>
        </p:txBody>
      </p:sp>
      <p:sp>
        <p:nvSpPr>
          <p:cNvPr id="21" name="Round Same Side Corner Rectangle 20">
            <a:hlinkClick r:id="rId14" action="ppaction://hlinksldjump"/>
          </p:cNvPr>
          <p:cNvSpPr/>
          <p:nvPr userDrawn="1"/>
        </p:nvSpPr>
        <p:spPr>
          <a:xfrm>
            <a:off x="6064322"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8.4.2</a:t>
            </a:r>
            <a:endParaRPr lang="en-GB" sz="16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39396" y="1049886"/>
            <a:ext cx="8690322"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23" name="Round Same Side Corner Rectangle 22">
            <a:hlinkClick r:id="rId15" action="ppaction://hlinksldjump"/>
          </p:cNvPr>
          <p:cNvSpPr/>
          <p:nvPr userDrawn="1"/>
        </p:nvSpPr>
        <p:spPr>
          <a:xfrm>
            <a:off x="6598994"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8.4.3</a:t>
            </a:r>
            <a:endParaRPr lang="en-GB" sz="1600" b="1" dirty="0">
              <a:latin typeface="Arial" panose="020B0604020202020204" pitchFamily="34" charset="0"/>
              <a:cs typeface="Arial" panose="020B0604020202020204" pitchFamily="34" charset="0"/>
            </a:endParaRPr>
          </a:p>
        </p:txBody>
      </p:sp>
      <p:sp>
        <p:nvSpPr>
          <p:cNvPr id="24" name="Round Same Side Corner Rectangle 23">
            <a:hlinkClick r:id="rId16" action="ppaction://hlinksldjump"/>
          </p:cNvPr>
          <p:cNvSpPr/>
          <p:nvPr userDrawn="1"/>
        </p:nvSpPr>
        <p:spPr>
          <a:xfrm>
            <a:off x="7133666" y="692696"/>
            <a:ext cx="48621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8.4.4</a:t>
            </a:r>
            <a:endParaRPr lang="en-GB" sz="16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6"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9" r:id="rId2"/>
    <p:sldLayoutId id="2147483711" r:id="rId3"/>
    <p:sldLayoutId id="2147483713" r:id="rId4"/>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slide" Target="slide5.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slide" Target="slide5.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slide" Target="slide5.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slide" Target="slide5.xml"/></Relationships>
</file>

<file path=ppt/slides/_rels/slide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CiDA%20-%20Unit%2002%20-%20LO1%20-%20Getting%20Organised.pptx"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2.mp4"/><Relationship Id="rId7" Type="http://schemas.openxmlformats.org/officeDocument/2006/relationships/slide" Target="slide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20.xml"/><Relationship Id="rId11" Type="http://schemas.openxmlformats.org/officeDocument/2006/relationships/image" Target="../media/image8.png"/><Relationship Id="rId5" Type="http://schemas.openxmlformats.org/officeDocument/2006/relationships/slideLayout" Target="../slideLayouts/slideLayout3.xml"/><Relationship Id="rId10" Type="http://schemas.openxmlformats.org/officeDocument/2006/relationships/image" Target="../media/image7.png"/><Relationship Id="rId4" Type="http://schemas.openxmlformats.org/officeDocument/2006/relationships/video" Target="../media/media2.mp4"/><Relationship Id="rId9"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hyperlink" Target="Chapter%2008/Phishing%20Awareness%20-%20SMiShing,%20Security%20Short%20by%20GLS.mp4" TargetMode="External"/><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slide" Target="slide5.xml"/><Relationship Id="rId4" Type="http://schemas.openxmlformats.org/officeDocument/2006/relationships/hyperlink" Target="Chapter%2008/Solicitor%20lost%20&#163;734,000%20in%20phone%20scam.mp4" TargetMode="External"/></Relationships>
</file>

<file path=ppt/slides/_rels/slide2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9.gif"/></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gif"/></Relationships>
</file>

<file path=ppt/slides/_rels/slide2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5.xml"/><Relationship Id="rId7"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hyperlink" Target="http://news.bbc.co.uk/2/hi/uk_news/7502130.stm" TargetMode="External"/><Relationship Id="rId3" Type="http://schemas.openxmlformats.org/officeDocument/2006/relationships/slide" Target="slide5.xml"/><Relationship Id="rId7"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5.png"/></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3.xml"/><Relationship Id="rId7" Type="http://schemas.openxmlformats.org/officeDocument/2006/relationships/image" Target="../media/image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4.png"/><Relationship Id="rId5" Type="http://schemas.openxmlformats.org/officeDocument/2006/relationships/slide" Target="slide5.xml"/><Relationship Id="rId10" Type="http://schemas.openxmlformats.org/officeDocument/2006/relationships/image" Target="../media/image18.png"/><Relationship Id="rId4" Type="http://schemas.openxmlformats.org/officeDocument/2006/relationships/notesSlide" Target="../notesSlides/notesSlide27.xml"/><Relationship Id="rId9" Type="http://schemas.openxmlformats.org/officeDocument/2006/relationships/image" Target="../media/image17.png"/></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3.xml"/><Relationship Id="rId7" Type="http://schemas.openxmlformats.org/officeDocument/2006/relationships/image" Target="../media/image20.jpe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9.png"/><Relationship Id="rId5" Type="http://schemas.openxmlformats.org/officeDocument/2006/relationships/slide" Target="slide5.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3.xml"/><Relationship Id="rId7" Type="http://schemas.openxmlformats.org/officeDocument/2006/relationships/image" Target="../media/image23.jpe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22.gif"/><Relationship Id="rId5" Type="http://schemas.openxmlformats.org/officeDocument/2006/relationships/slide" Target="slide5.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3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3.xml"/><Relationship Id="rId7" Type="http://schemas.openxmlformats.org/officeDocument/2006/relationships/image" Target="../media/image26.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25.gif"/><Relationship Id="rId5" Type="http://schemas.openxmlformats.org/officeDocument/2006/relationships/slide" Target="slide5.xml"/><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3.xml"/><Relationship Id="rId7" Type="http://schemas.openxmlformats.org/officeDocument/2006/relationships/image" Target="../media/image29.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28.jpeg"/><Relationship Id="rId5" Type="http://schemas.openxmlformats.org/officeDocument/2006/relationships/slide" Target="slide5.xml"/><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image" Target="../media/image39.jpe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4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hyperlink" Target="http://www.wired.com/2015/09/big-security-fix-credit-cards-wont-stop-fraud/" TargetMode="External"/></Relationships>
</file>

<file path=ppt/slides/_rels/slide4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hyperlink" Target="http://www.computerweekly.com/feature/Top-seven-data-loss-issues"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www.telegraph.co.uk/technology/apple/11178451/Apple-iCloud-hacked-in-China.html" TargetMode="External"/><Relationship Id="rId3" Type="http://schemas.openxmlformats.org/officeDocument/2006/relationships/slide" Target="slide5.xml"/><Relationship Id="rId7"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hyperlink" Target="http://www.businessinsider.com/amazon-lost-data-2011-4" TargetMode="External"/><Relationship Id="rId11" Type="http://schemas.openxmlformats.org/officeDocument/2006/relationships/image" Target="../media/image48.png"/><Relationship Id="rId5" Type="http://schemas.openxmlformats.org/officeDocument/2006/relationships/image" Target="../media/image45.png"/><Relationship Id="rId10" Type="http://schemas.openxmlformats.org/officeDocument/2006/relationships/hyperlink" Target="http://www.techtimes.com/articles/14800/20140903/cloud-hacking-isnt-hard-think.htm" TargetMode="External"/><Relationship Id="rId4" Type="http://schemas.openxmlformats.org/officeDocument/2006/relationships/hyperlink" Target="http://www.securityweek.com/xen-hypervisor-vulnerability-exposed-virtualized-servers" TargetMode="External"/><Relationship Id="rId9"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hyperlink" Target="Chapter%2008/Exam%20-%20Questions.docx"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3.xml"/><Relationship Id="rId5" Type="http://schemas.openxmlformats.org/officeDocument/2006/relationships/hyperlink" Target="Chapter%2008/Exam%20-%20Questions.docx" TargetMode="Externa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3.xml"/><Relationship Id="rId5" Type="http://schemas.openxmlformats.org/officeDocument/2006/relationships/hyperlink" Target="Chapter%2008/Exam%20-%20Questions.docx" TargetMode="External"/><Relationship Id="rId4"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hyperlink" Target="Chapter%2008/Exam%20-%20Questions.docx"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hyperlink" Target="Chapter%2008/Exam%20-%20Questions.docx"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hyperlink" Target="Chapter%2008/Exam%20-%20Questions.docx"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3.xml"/><Relationship Id="rId5" Type="http://schemas.openxmlformats.org/officeDocument/2006/relationships/hyperlink" Target="Chapter%2008/Exam%20-%20Questions.docx" TargetMode="Externa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hyperlink" Target="Chapter%2008/Exam%20-%20Questions.docx"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hyperlink" Target="Chapter%2008/Exam%20-%20Questions.docx"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hyperlink" Target="CiDA%20-%20Unit%2002%20-%20LO1%20-%20Getting%20Organised.pptx" TargetMode="External"/><Relationship Id="rId5" Type="http://schemas.openxmlformats.org/officeDocument/2006/relationships/slide" Target="slide2.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slide" Target="slide5.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260648"/>
            <a:ext cx="8496944" cy="219566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pic>
        <p:nvPicPr>
          <p:cNvPr id="9" name="Picture 8" descr="111004 logo tbs rehab slogan and  hi def.jpg"/>
          <p:cNvPicPr/>
          <p:nvPr/>
        </p:nvPicPr>
        <p:blipFill>
          <a:blip r:embed="rId3" cstate="screen">
            <a:extLst>
              <a:ext uri="{28A0092B-C50C-407E-A947-70E740481C1C}">
                <a14:useLocalDpi xmlns:a14="http://schemas.microsoft.com/office/drawing/2010/main"/>
              </a:ext>
            </a:extLst>
          </a:blip>
          <a:stretch>
            <a:fillRect/>
          </a:stretch>
        </p:blipFill>
        <p:spPr>
          <a:xfrm>
            <a:off x="395536" y="548680"/>
            <a:ext cx="2507456" cy="1815872"/>
          </a:xfrm>
          <a:prstGeom prst="rect">
            <a:avLst/>
          </a:prstGeom>
        </p:spPr>
      </p:pic>
      <p:sp>
        <p:nvSpPr>
          <p:cNvPr id="3" name="Subtitle 2"/>
          <p:cNvSpPr>
            <a:spLocks noGrp="1"/>
          </p:cNvSpPr>
          <p:nvPr>
            <p:ph type="subTitle" idx="1"/>
          </p:nvPr>
        </p:nvSpPr>
        <p:spPr>
          <a:xfrm>
            <a:off x="251520" y="5877272"/>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8 – Safety and Security</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TextBox 7"/>
          <p:cNvSpPr txBox="1"/>
          <p:nvPr/>
        </p:nvSpPr>
        <p:spPr>
          <a:xfrm>
            <a:off x="1475656" y="332656"/>
            <a:ext cx="7128792" cy="2123658"/>
          </a:xfrm>
          <a:prstGeom prst="rect">
            <a:avLst/>
          </a:prstGeom>
          <a:noFill/>
        </p:spPr>
        <p:txBody>
          <a:bodyPr wrap="square" rtlCol="0">
            <a:spAutoFit/>
          </a:bodyPr>
          <a:lstStyle/>
          <a:p>
            <a:pPr algn="r"/>
            <a:r>
              <a:rPr lang="en-GB" sz="2800" b="1" dirty="0" smtClean="0">
                <a:solidFill>
                  <a:schemeClr val="tx1">
                    <a:lumMod val="50000"/>
                    <a:lumOff val="50000"/>
                  </a:schemeClr>
                </a:solidFill>
              </a:rPr>
              <a:t>INFORMATION AND COMMUNICATION TECHNOLOGY– </a:t>
            </a:r>
            <a:r>
              <a:rPr lang="en-GB" sz="2800" b="1" dirty="0" err="1" smtClean="0">
                <a:solidFill>
                  <a:schemeClr val="tx1">
                    <a:lumMod val="50000"/>
                    <a:lumOff val="50000"/>
                  </a:schemeClr>
                </a:solidFill>
              </a:rPr>
              <a:t>iGCSE</a:t>
            </a:r>
            <a:r>
              <a:rPr lang="en-GB" sz="2800" b="1" dirty="0" smtClean="0">
                <a:solidFill>
                  <a:schemeClr val="tx1">
                    <a:lumMod val="50000"/>
                    <a:lumOff val="50000"/>
                  </a:schemeClr>
                </a:solidFill>
              </a:rPr>
              <a:t> </a:t>
            </a:r>
            <a:endParaRPr lang="en-GB" sz="2800" b="1" dirty="0">
              <a:solidFill>
                <a:schemeClr val="tx1">
                  <a:lumMod val="50000"/>
                  <a:lumOff val="50000"/>
                </a:schemeClr>
              </a:solidFill>
            </a:endParaRPr>
          </a:p>
          <a:p>
            <a:pPr algn="r"/>
            <a:r>
              <a:rPr lang="en-GB" sz="3600" b="1" dirty="0" smtClean="0">
                <a:solidFill>
                  <a:schemeClr val="tx1">
                    <a:lumMod val="50000"/>
                    <a:lumOff val="50000"/>
                  </a:schemeClr>
                </a:solidFill>
              </a:rPr>
              <a:t>2016</a:t>
            </a:r>
            <a:endParaRPr lang="en-GB" sz="4000" b="1" dirty="0" smtClean="0">
              <a:solidFill>
                <a:schemeClr val="tx1">
                  <a:lumMod val="50000"/>
                  <a:lumOff val="50000"/>
                </a:schemeClr>
              </a:solidFill>
            </a:endParaRPr>
          </a:p>
          <a:p>
            <a:pPr algn="r"/>
            <a:r>
              <a:rPr lang="en-GB" sz="4000" b="1" dirty="0" smtClean="0">
                <a:solidFill>
                  <a:schemeClr val="tx1">
                    <a:lumMod val="50000"/>
                    <a:lumOff val="50000"/>
                  </a:schemeClr>
                </a:solidFill>
              </a:rPr>
              <a:t>0417</a:t>
            </a:r>
            <a:endParaRPr lang="en-GB" sz="4000" b="1" dirty="0">
              <a:solidFill>
                <a:schemeClr val="tx1">
                  <a:lumMod val="50000"/>
                  <a:lumOff val="50000"/>
                </a:schemeClr>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0628" y="2652584"/>
            <a:ext cx="6517836" cy="2200502"/>
          </a:xfrm>
          <a:prstGeom prst="rect">
            <a:avLst/>
          </a:prstGeom>
        </p:spPr>
      </p:pic>
    </p:spTree>
    <p:extLst>
      <p:ext uri="{BB962C8B-B14F-4D97-AF65-F5344CB8AC3E}">
        <p14:creationId xmlns:p14="http://schemas.microsoft.com/office/powerpoint/2010/main" val="385222742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8.1.1 – Physical Security</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226708294"/>
              </p:ext>
            </p:extLst>
          </p:nvPr>
        </p:nvGraphicFramePr>
        <p:xfrm>
          <a:off x="323850" y="1208752"/>
          <a:ext cx="8496622" cy="5278120"/>
        </p:xfrm>
        <a:graphic>
          <a:graphicData uri="http://schemas.openxmlformats.org/drawingml/2006/table">
            <a:tbl>
              <a:tblPr firstRow="1" bandRow="1">
                <a:tableStyleId>{5C22544A-7EE6-4342-B048-85BDC9FD1C3A}</a:tableStyleId>
              </a:tblPr>
              <a:tblGrid>
                <a:gridCol w="2447950"/>
                <a:gridCol w="6048672"/>
              </a:tblGrid>
              <a:tr h="370840">
                <a:tc>
                  <a:txBody>
                    <a:bodyPr/>
                    <a:lstStyle/>
                    <a:p>
                      <a:r>
                        <a:rPr lang="en-US" sz="1600" dirty="0" smtClean="0">
                          <a:latin typeface="Calibri" panose="020F0502020204030204" pitchFamily="34" charset="0"/>
                        </a:rPr>
                        <a:t>Health Risk</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Ways of eliminating or minimizing risk</a:t>
                      </a:r>
                      <a:endParaRPr lang="en-GB" sz="1600" dirty="0">
                        <a:latin typeface="Calibri" panose="020F0502020204030204" pitchFamily="34" charset="0"/>
                      </a:endParaRPr>
                    </a:p>
                  </a:txBody>
                  <a:tcPr/>
                </a:tc>
              </a:tr>
              <a:tr h="370840">
                <a:tc>
                  <a:txBody>
                    <a:bodyPr/>
                    <a:lstStyle/>
                    <a:p>
                      <a:r>
                        <a:rPr lang="en-US" sz="1600" b="1" dirty="0" smtClean="0">
                          <a:latin typeface="Calibri" panose="020F0502020204030204" pitchFamily="34" charset="0"/>
                        </a:rPr>
                        <a:t>Eyestrain</a:t>
                      </a:r>
                    </a:p>
                    <a:p>
                      <a:r>
                        <a:rPr lang="en-US" sz="1600" dirty="0" smtClean="0">
                          <a:latin typeface="Calibri" panose="020F0502020204030204" pitchFamily="34" charset="0"/>
                        </a:rPr>
                        <a:t>Caused by staring at a computer screen too long or having incorrect lighting in the room.</a:t>
                      </a:r>
                      <a:endParaRPr lang="en-GB" sz="1600"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600" dirty="0" smtClean="0">
                          <a:latin typeface="Calibri" panose="020F0502020204030204" pitchFamily="34" charset="0"/>
                        </a:rPr>
                        <a:t>Ensure that there is no screen flicker as this can lead</a:t>
                      </a:r>
                      <a:r>
                        <a:rPr lang="en-US" sz="1600" baseline="0" dirty="0" smtClean="0">
                          <a:latin typeface="Calibri" panose="020F0502020204030204" pitchFamily="34" charset="0"/>
                        </a:rPr>
                        <a:t> to eye problems</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Change to LCD screens where flicker is less of a problem than with CRT screens</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Take regular breaks (and try focusing on a point that is some distance away)</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Make sure of anti-glare screens if lighting in the room is incorrect or use window blinds to reduce sunlight reflecting from the screen</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Users should have their eyes tested on a regular basis (middle vision glasses should be prescribed if the user has a persistent problem such as eye strain, dry eyes, headaches etc.)</a:t>
                      </a:r>
                      <a:endParaRPr lang="en-GB" sz="1600" dirty="0">
                        <a:latin typeface="Calibri" panose="020F0502020204030204" pitchFamily="34" charset="0"/>
                      </a:endParaRPr>
                    </a:p>
                  </a:txBody>
                  <a:tcPr/>
                </a:tc>
              </a:tr>
              <a:tr h="613977">
                <a:tc>
                  <a:txBody>
                    <a:bodyPr/>
                    <a:lstStyle/>
                    <a:p>
                      <a:r>
                        <a:rPr lang="en-US" sz="1600" b="1" dirty="0" smtClean="0">
                          <a:latin typeface="Calibri" panose="020F0502020204030204" pitchFamily="34" charset="0"/>
                        </a:rPr>
                        <a:t>Headaches</a:t>
                      </a:r>
                    </a:p>
                    <a:p>
                      <a:r>
                        <a:rPr lang="en-US" sz="1600" dirty="0" smtClean="0">
                          <a:latin typeface="Calibri" panose="020F0502020204030204" pitchFamily="34" charset="0"/>
                        </a:rPr>
                        <a:t>Caused by incorrect lighting,</a:t>
                      </a:r>
                      <a:r>
                        <a:rPr lang="en-US" sz="1600" baseline="0" dirty="0" smtClean="0">
                          <a:latin typeface="Calibri" panose="020F0502020204030204" pitchFamily="34" charset="0"/>
                        </a:rPr>
                        <a:t> screen reflections, flickering screens etc.</a:t>
                      </a:r>
                      <a:endParaRPr lang="en-GB" sz="1600"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600" dirty="0" smtClean="0">
                          <a:latin typeface="Calibri" panose="020F0502020204030204" pitchFamily="34" charset="0"/>
                        </a:rPr>
                        <a:t>Use an anti-glare</a:t>
                      </a:r>
                      <a:r>
                        <a:rPr lang="en-US" sz="1600" baseline="0" dirty="0" smtClean="0">
                          <a:latin typeface="Calibri" panose="020F0502020204030204" pitchFamily="34" charset="0"/>
                        </a:rPr>
                        <a:t> screen or use window blinds to cut out reflections (incorrect lighting can cause squinting and lead to headaches)</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Take regular breaks (and do some exercise)</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Have your eyes tested regularly and use middle vision glasses if necessary</a:t>
                      </a:r>
                      <a:endParaRPr lang="en-GB" sz="1600" dirty="0">
                        <a:latin typeface="Calibri" panose="020F0502020204030204" pitchFamily="34" charset="0"/>
                      </a:endParaRPr>
                    </a:p>
                  </a:txBody>
                  <a:tcPr/>
                </a:tc>
              </a:tr>
              <a:tr h="370840">
                <a:tc>
                  <a:txBody>
                    <a:bodyPr/>
                    <a:lstStyle/>
                    <a:p>
                      <a:r>
                        <a:rPr lang="en-US" sz="1600" b="1" dirty="0" smtClean="0">
                          <a:latin typeface="Calibri" panose="020F0502020204030204" pitchFamily="34" charset="0"/>
                        </a:rPr>
                        <a:t>Ozone Irritation</a:t>
                      </a:r>
                    </a:p>
                    <a:p>
                      <a:r>
                        <a:rPr lang="en-US" sz="1600" dirty="0" smtClean="0">
                          <a:latin typeface="Calibri" panose="020F0502020204030204" pitchFamily="34" charset="0"/>
                        </a:rPr>
                        <a:t>Caused by laser printers in an office area (dry skin, respiratory problems etc.)</a:t>
                      </a:r>
                      <a:endParaRPr lang="en-GB" sz="1600"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600" dirty="0" smtClean="0">
                          <a:latin typeface="Calibri" panose="020F0502020204030204" pitchFamily="34" charset="0"/>
                        </a:rPr>
                        <a:t>Proper ventilation</a:t>
                      </a:r>
                      <a:r>
                        <a:rPr lang="en-US" sz="1600" baseline="0" dirty="0" smtClean="0">
                          <a:latin typeface="Calibri" panose="020F0502020204030204" pitchFamily="34" charset="0"/>
                        </a:rPr>
                        <a:t> should exist to remove the ozone gas as quickly as possible</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Laser printers should be housed in a designated printer room</a:t>
                      </a:r>
                    </a:p>
                    <a:p>
                      <a:pPr marL="171450" indent="-171450">
                        <a:buClr>
                          <a:srgbClr val="00B050"/>
                        </a:buClr>
                        <a:buFont typeface="Arial" panose="020B0604020202020204" pitchFamily="34" charset="0"/>
                        <a:buChar char="•"/>
                      </a:pPr>
                      <a:r>
                        <a:rPr lang="en-US" sz="1600" baseline="0" dirty="0" smtClean="0">
                          <a:latin typeface="Calibri" panose="020F0502020204030204" pitchFamily="34" charset="0"/>
                        </a:rPr>
                        <a:t>Change to other types of printer if necessary (e.g. inkjet printers)</a:t>
                      </a:r>
                      <a:endParaRPr lang="en-GB" sz="1600" dirty="0">
                        <a:latin typeface="Calibri" panose="020F0502020204030204" pitchFamily="34" charset="0"/>
                      </a:endParaRPr>
                    </a:p>
                  </a:txBody>
                  <a:tcPr/>
                </a:tc>
              </a:tr>
            </a:tbl>
          </a:graphicData>
        </a:graphic>
      </p:graphicFrame>
      <p:sp>
        <p:nvSpPr>
          <p:cNvPr id="5" name="Round Same Side Corner Rectangle 4">
            <a:hlinkClick r:id="rId3" action="ppaction://hlinksldjump"/>
          </p:cNvPr>
          <p:cNvSpPr/>
          <p:nvPr/>
        </p:nvSpPr>
        <p:spPr>
          <a:xfrm>
            <a:off x="7308304" y="291722"/>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145</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9704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8.1.2 – Safety Aspects</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302707001"/>
              </p:ext>
            </p:extLst>
          </p:nvPr>
        </p:nvGraphicFramePr>
        <p:xfrm>
          <a:off x="323850" y="2204864"/>
          <a:ext cx="8496622" cy="4363720"/>
        </p:xfrm>
        <a:graphic>
          <a:graphicData uri="http://schemas.openxmlformats.org/drawingml/2006/table">
            <a:tbl>
              <a:tblPr firstRow="1" bandRow="1">
                <a:tableStyleId>{5C22544A-7EE6-4342-B048-85BDC9FD1C3A}</a:tableStyleId>
              </a:tblPr>
              <a:tblGrid>
                <a:gridCol w="1295822"/>
                <a:gridCol w="7200800"/>
              </a:tblGrid>
              <a:tr h="370840">
                <a:tc>
                  <a:txBody>
                    <a:bodyPr/>
                    <a:lstStyle/>
                    <a:p>
                      <a:r>
                        <a:rPr lang="en-US" sz="1400" dirty="0" smtClean="0">
                          <a:latin typeface="Calibri" panose="020F0502020204030204" pitchFamily="34" charset="0"/>
                        </a:rPr>
                        <a:t>Safety Risk</a:t>
                      </a:r>
                      <a:endParaRPr lang="en-GB" sz="1400" dirty="0">
                        <a:latin typeface="Calibri" panose="020F0502020204030204" pitchFamily="34" charset="0"/>
                      </a:endParaRPr>
                    </a:p>
                  </a:txBody>
                  <a:tcPr/>
                </a:tc>
                <a:tc>
                  <a:txBody>
                    <a:bodyPr/>
                    <a:lstStyle/>
                    <a:p>
                      <a:r>
                        <a:rPr lang="en-US" sz="1400" dirty="0" smtClean="0">
                          <a:latin typeface="Calibri" panose="020F0502020204030204" pitchFamily="34" charset="0"/>
                        </a:rPr>
                        <a:t>Ways of eliminating or minimizing risk</a:t>
                      </a:r>
                      <a:endParaRPr lang="en-GB" sz="1400" dirty="0">
                        <a:latin typeface="Calibri" panose="020F0502020204030204" pitchFamily="34" charset="0"/>
                      </a:endParaRPr>
                    </a:p>
                  </a:txBody>
                  <a:tcPr/>
                </a:tc>
              </a:tr>
              <a:tr h="370840">
                <a:tc>
                  <a:txBody>
                    <a:bodyPr/>
                    <a:lstStyle/>
                    <a:p>
                      <a:r>
                        <a:rPr lang="en-US" sz="1400" b="1" dirty="0" smtClean="0">
                          <a:latin typeface="Calibri" panose="020F0502020204030204" pitchFamily="34" charset="0"/>
                        </a:rPr>
                        <a:t>Electrocution</a:t>
                      </a:r>
                      <a:endParaRPr lang="en-GB" sz="1400" b="1"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400" dirty="0" smtClean="0">
                          <a:latin typeface="Calibri" panose="020F0502020204030204" pitchFamily="34" charset="0"/>
                        </a:rPr>
                        <a:t>Use an RCB</a:t>
                      </a:r>
                      <a:r>
                        <a:rPr lang="en-US" sz="1400" baseline="0" dirty="0" smtClean="0">
                          <a:latin typeface="Calibri" panose="020F0502020204030204" pitchFamily="34" charset="0"/>
                        </a:rPr>
                        <a:t> (residual Current Breaker)</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Check insulation or wires regularly</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Don’t allow drinks near computers</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Check equipment on a regular basis</a:t>
                      </a:r>
                      <a:endParaRPr lang="en-GB" sz="1400" dirty="0">
                        <a:latin typeface="Calibri" panose="020F0502020204030204" pitchFamily="34" charset="0"/>
                      </a:endParaRPr>
                    </a:p>
                  </a:txBody>
                  <a:tcPr/>
                </a:tc>
              </a:tr>
              <a:tr h="613977">
                <a:tc>
                  <a:txBody>
                    <a:bodyPr/>
                    <a:lstStyle/>
                    <a:p>
                      <a:r>
                        <a:rPr lang="en-US" sz="1400" b="1" dirty="0" smtClean="0">
                          <a:latin typeface="Calibri" panose="020F0502020204030204" pitchFamily="34" charset="0"/>
                        </a:rPr>
                        <a:t>Trailing</a:t>
                      </a:r>
                      <a:r>
                        <a:rPr lang="en-US" sz="1400" b="1" baseline="0" dirty="0" smtClean="0">
                          <a:latin typeface="Calibri" panose="020F0502020204030204" pitchFamily="34" charset="0"/>
                        </a:rPr>
                        <a:t> wires (trip hazard)</a:t>
                      </a:r>
                      <a:endParaRPr lang="en-GB" sz="1400" b="1"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400" dirty="0" smtClean="0">
                          <a:latin typeface="Calibri" panose="020F0502020204030204" pitchFamily="34" charset="0"/>
                        </a:rPr>
                        <a:t>Use cable ducts</a:t>
                      </a:r>
                      <a:r>
                        <a:rPr lang="en-US" sz="1400" baseline="0" dirty="0" smtClean="0">
                          <a:latin typeface="Calibri" panose="020F0502020204030204" pitchFamily="34" charset="0"/>
                        </a:rPr>
                        <a:t> to make the wires safe</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Cover wires and/or have them neatly tucked away (under desks etc.)</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Use wireless connections whenever possible, thus eliminating wires</a:t>
                      </a:r>
                    </a:p>
                  </a:txBody>
                  <a:tcPr/>
                </a:tc>
              </a:tr>
              <a:tr h="370840">
                <a:tc>
                  <a:txBody>
                    <a:bodyPr/>
                    <a:lstStyle/>
                    <a:p>
                      <a:r>
                        <a:rPr lang="en-US" sz="1400" b="1" dirty="0" smtClean="0">
                          <a:latin typeface="Calibri" panose="020F0502020204030204" pitchFamily="34" charset="0"/>
                        </a:rPr>
                        <a:t>Falling equipment causing injury</a:t>
                      </a:r>
                      <a:endParaRPr lang="en-GB" sz="1400" b="1"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400" dirty="0" smtClean="0">
                          <a:latin typeface="Calibri" panose="020F0502020204030204" pitchFamily="34" charset="0"/>
                        </a:rPr>
                        <a:t>Use strong desks and tables to support heavy hardware</a:t>
                      </a:r>
                    </a:p>
                    <a:p>
                      <a:pPr marL="171450" indent="-171450">
                        <a:buClr>
                          <a:srgbClr val="00B050"/>
                        </a:buClr>
                        <a:buFont typeface="Arial" panose="020B0604020202020204" pitchFamily="34" charset="0"/>
                        <a:buChar char="•"/>
                      </a:pPr>
                      <a:r>
                        <a:rPr lang="en-US" sz="1400" dirty="0" smtClean="0">
                          <a:latin typeface="Calibri" panose="020F0502020204030204" pitchFamily="34" charset="0"/>
                        </a:rPr>
                        <a:t>Use large desks and tables so that hardware isn’t too close to the edge where it can fall off.</a:t>
                      </a:r>
                      <a:endParaRPr lang="en-GB" sz="1400" dirty="0">
                        <a:latin typeface="Calibri" panose="020F0502020204030204" pitchFamily="34" charset="0"/>
                      </a:endParaRPr>
                    </a:p>
                  </a:txBody>
                  <a:tcPr/>
                </a:tc>
              </a:tr>
              <a:tr h="370840">
                <a:tc>
                  <a:txBody>
                    <a:bodyPr/>
                    <a:lstStyle/>
                    <a:p>
                      <a:r>
                        <a:rPr lang="en-US" sz="1400" b="1" dirty="0" smtClean="0">
                          <a:latin typeface="Calibri" panose="020F0502020204030204" pitchFamily="34" charset="0"/>
                        </a:rPr>
                        <a:t>Fire risk</a:t>
                      </a:r>
                      <a:endParaRPr lang="en-GB" sz="1400" b="1"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400" dirty="0" smtClean="0">
                          <a:latin typeface="Calibri" panose="020F0502020204030204" pitchFamily="34" charset="0"/>
                        </a:rPr>
                        <a:t>Have a fully tested</a:t>
                      </a:r>
                      <a:r>
                        <a:rPr lang="en-US" sz="1400" baseline="0" dirty="0" smtClean="0">
                          <a:latin typeface="Calibri" panose="020F0502020204030204" pitchFamily="34" charset="0"/>
                        </a:rPr>
                        <a:t> CO2/dry fire extinguisher nearby (not water extinguishers)</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Don’t cover equipment vents (causing equipment to overheat)</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Make sure that the electrics used in the hardware is fully maintained (i.e. portable appliance tested)</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Ensure good ventilation in the room (stops hardware overheating)</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Don’t overload sockets with too many items.</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Change to low-voltage hardware wherever possible (e.g. replace CRT monitors with LCD ones)</a:t>
                      </a:r>
                      <a:endParaRPr lang="en-GB" sz="1400" dirty="0">
                        <a:latin typeface="Calibri" panose="020F0502020204030204" pitchFamily="34" charset="0"/>
                      </a:endParaRPr>
                    </a:p>
                  </a:txBody>
                  <a:tcPr/>
                </a:tc>
              </a:tr>
            </a:tbl>
          </a:graphicData>
        </a:graphic>
      </p:graphicFrame>
      <p:sp>
        <p:nvSpPr>
          <p:cNvPr id="4" name="Rectangle 3"/>
          <p:cNvSpPr/>
          <p:nvPr/>
        </p:nvSpPr>
        <p:spPr>
          <a:xfrm>
            <a:off x="323850" y="1155809"/>
            <a:ext cx="8496622" cy="1077218"/>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Safety is a different issue to health, health is more general on how to stop people becoming ill or being affected by daily contact with computers. Safety is more concerned with dangers that could lead to serious injury or even loss if life. Some of the more common examples of </a:t>
            </a:r>
            <a:r>
              <a:rPr lang="en-US" sz="1600" b="1" dirty="0" smtClean="0">
                <a:solidFill>
                  <a:srgbClr val="FF0000"/>
                </a:solidFill>
                <a:latin typeface="Calibri" panose="020F0502020204030204" pitchFamily="34" charset="0"/>
              </a:rPr>
              <a:t>safety risks</a:t>
            </a:r>
            <a:r>
              <a:rPr lang="en-US" sz="1600" dirty="0" smtClean="0">
                <a:latin typeface="Calibri" panose="020F0502020204030204" pitchFamily="34" charset="0"/>
              </a:rPr>
              <a:t>, together with possible solutions, are listed below:</a:t>
            </a:r>
          </a:p>
        </p:txBody>
      </p:sp>
      <p:sp>
        <p:nvSpPr>
          <p:cNvPr id="5" name="Round Same Side Corner Rectangle 4">
            <a:hlinkClick r:id="rId3" action="ppaction://hlinksldjump"/>
          </p:cNvPr>
          <p:cNvSpPr/>
          <p:nvPr/>
        </p:nvSpPr>
        <p:spPr>
          <a:xfrm>
            <a:off x="7308304"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147</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210897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8.1.2 – Safety Aspects</a:t>
            </a:r>
            <a:endParaRPr lang="en-GB" b="1" dirty="0" smtClean="0"/>
          </a:p>
        </p:txBody>
      </p:sp>
      <p:sp>
        <p:nvSpPr>
          <p:cNvPr id="4" name="Rectangle 3"/>
          <p:cNvSpPr/>
          <p:nvPr/>
        </p:nvSpPr>
        <p:spPr>
          <a:xfrm>
            <a:off x="323850" y="1155809"/>
            <a:ext cx="6480398" cy="5272213"/>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540" dirty="0" smtClean="0">
                <a:latin typeface="Calibri" panose="020F0502020204030204" pitchFamily="34" charset="0"/>
              </a:rPr>
              <a:t>In spite of the previous ways of reducing or eliminating the health and safety risks, the individual still has an important role to play. In the home, the user needs to have a good health and safety strategy, and to carry out the following checks on a regular basis:</a:t>
            </a:r>
          </a:p>
          <a:p>
            <a:pPr marL="457200" indent="-285750">
              <a:buClr>
                <a:srgbClr val="00B050"/>
              </a:buClr>
              <a:buSzPct val="103000"/>
              <a:buFont typeface="Arial" panose="020B0604020202020204" pitchFamily="34" charset="0"/>
              <a:buChar char="•"/>
            </a:pPr>
            <a:r>
              <a:rPr lang="en-US" sz="1540" dirty="0" smtClean="0">
                <a:latin typeface="Calibri" panose="020F0502020204030204" pitchFamily="34" charset="0"/>
              </a:rPr>
              <a:t>Check the state of the wires/cables and plugs (check whether any wires are damaged, make sure there is no loose wires in the plugs and make sure the plug isn’t broken or cracked)</a:t>
            </a:r>
          </a:p>
          <a:p>
            <a:pPr marL="457200" indent="-285750">
              <a:buClr>
                <a:srgbClr val="00B050"/>
              </a:buClr>
              <a:buSzPct val="103000"/>
              <a:buFont typeface="Arial" panose="020B0604020202020204" pitchFamily="34" charset="0"/>
              <a:buChar char="•"/>
            </a:pPr>
            <a:r>
              <a:rPr lang="en-US" sz="1540" dirty="0" smtClean="0">
                <a:latin typeface="Calibri" panose="020F0502020204030204" pitchFamily="34" charset="0"/>
              </a:rPr>
              <a:t>Make sure that drinks (such as tea or coffee) are well away from the computer</a:t>
            </a:r>
          </a:p>
          <a:p>
            <a:pPr marL="457200" indent="-285750">
              <a:buClr>
                <a:srgbClr val="00B050"/>
              </a:buClr>
              <a:buSzPct val="103000"/>
              <a:buFont typeface="Arial" panose="020B0604020202020204" pitchFamily="34" charset="0"/>
              <a:buChar char="•"/>
            </a:pPr>
            <a:r>
              <a:rPr lang="en-US" sz="1540" dirty="0" smtClean="0">
                <a:latin typeface="Calibri" panose="020F0502020204030204" pitchFamily="34" charset="0"/>
              </a:rPr>
              <a:t>Fix wires along walls and behind desks wherever possible to remove the risk of wires coming into contact with people.</a:t>
            </a:r>
          </a:p>
          <a:p>
            <a:pPr marL="457200" indent="-285750">
              <a:buClr>
                <a:srgbClr val="00B050"/>
              </a:buClr>
              <a:buSzPct val="103000"/>
              <a:buFont typeface="Arial" panose="020B0604020202020204" pitchFamily="34" charset="0"/>
              <a:buChar char="•"/>
            </a:pPr>
            <a:r>
              <a:rPr lang="en-US" sz="1540" dirty="0" smtClean="0">
                <a:latin typeface="Calibri" panose="020F0502020204030204" pitchFamily="34" charset="0"/>
              </a:rPr>
              <a:t>Don’t cover computers with paper or fabrics, e.g</a:t>
            </a:r>
            <a:r>
              <a:rPr lang="en-US" sz="1540" dirty="0">
                <a:latin typeface="Calibri" panose="020F0502020204030204" pitchFamily="34" charset="0"/>
              </a:rPr>
              <a:t>.</a:t>
            </a:r>
            <a:r>
              <a:rPr lang="en-US" sz="1540" dirty="0" smtClean="0">
                <a:latin typeface="Calibri" panose="020F0502020204030204" pitchFamily="34" charset="0"/>
              </a:rPr>
              <a:t> towels or sheets) since these can either block ventilation holes (causing computers to overheat) or these materials could catch fire.</a:t>
            </a:r>
          </a:p>
          <a:p>
            <a:pPr marL="457200" indent="-285750">
              <a:buClr>
                <a:srgbClr val="00B050"/>
              </a:buClr>
              <a:buSzPct val="103000"/>
              <a:buFont typeface="Arial" panose="020B0604020202020204" pitchFamily="34" charset="0"/>
              <a:buChar char="•"/>
            </a:pPr>
            <a:r>
              <a:rPr lang="en-US" sz="1540" dirty="0" smtClean="0">
                <a:latin typeface="Calibri" panose="020F0502020204030204" pitchFamily="34" charset="0"/>
              </a:rPr>
              <a:t>Don’t plug too many devices into an electric socket outlet – overloading a socket can cause a fire.</a:t>
            </a:r>
          </a:p>
          <a:p>
            <a:pPr marL="457200" indent="-285750">
              <a:buClr>
                <a:srgbClr val="00B050"/>
              </a:buClr>
              <a:buSzPct val="103000"/>
              <a:buFont typeface="Arial" panose="020B0604020202020204" pitchFamily="34" charset="0"/>
              <a:buChar char="•"/>
            </a:pPr>
            <a:r>
              <a:rPr lang="en-US" sz="1540" dirty="0" smtClean="0">
                <a:latin typeface="Calibri" panose="020F0502020204030204" pitchFamily="34" charset="0"/>
              </a:rPr>
              <a:t>Make sure you exercise every hour or so to prevent the health risks outlined becoming a real issue.</a:t>
            </a:r>
          </a:p>
          <a:p>
            <a:pPr marL="457200" indent="-285750">
              <a:buClr>
                <a:srgbClr val="00B050"/>
              </a:buClr>
              <a:buSzPct val="103000"/>
              <a:buFont typeface="Arial" panose="020B0604020202020204" pitchFamily="34" charset="0"/>
              <a:buChar char="•"/>
            </a:pPr>
            <a:r>
              <a:rPr lang="en-US" sz="1540" dirty="0" smtClean="0">
                <a:latin typeface="Calibri" panose="020F0502020204030204" pitchFamily="34" charset="0"/>
              </a:rPr>
              <a:t>Carry out an ‘ergonomic’ assessment on your work station (there are numerous online questionnaires that will enable you to check whether your work station is set up properly for your own health and safety); it may require sitting in front of screens or typing for long periods at a time.</a:t>
            </a:r>
          </a:p>
        </p:txBody>
      </p:sp>
      <p:graphicFrame>
        <p:nvGraphicFramePr>
          <p:cNvPr id="5" name="Table 4"/>
          <p:cNvGraphicFramePr>
            <a:graphicFrameLocks noGrp="1"/>
          </p:cNvGraphicFramePr>
          <p:nvPr>
            <p:extLst>
              <p:ext uri="{D42A27DB-BD31-4B8C-83A1-F6EECF244321}">
                <p14:modId xmlns:p14="http://schemas.microsoft.com/office/powerpoint/2010/main" val="2768308247"/>
              </p:ext>
            </p:extLst>
          </p:nvPr>
        </p:nvGraphicFramePr>
        <p:xfrm>
          <a:off x="6948264" y="1161875"/>
          <a:ext cx="1835893" cy="516503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394917">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is Ergonomics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Why does the school not supply us with this stuff</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How annoying is a printer noise.</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How many decibels is the average computer room?</a:t>
                      </a:r>
                      <a:endParaRPr lang="en-GB" sz="16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Do I need a break yet, it has been an hour.</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Gamers thumb, elbow, goggle eyed syndrome.</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7" name="Round Same Side Corner Rectangle 6">
            <a:hlinkClick r:id="rId5" action="ppaction://hlinksldjump"/>
          </p:cNvPr>
          <p:cNvSpPr/>
          <p:nvPr/>
        </p:nvSpPr>
        <p:spPr>
          <a:xfrm>
            <a:off x="7308304" y="279365"/>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146</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29102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8.2 – E-Safety</a:t>
            </a:r>
            <a:endParaRPr lang="en-GB" b="1" dirty="0" smtClean="0"/>
          </a:p>
        </p:txBody>
      </p:sp>
      <p:sp>
        <p:nvSpPr>
          <p:cNvPr id="4" name="Rectangle 3"/>
          <p:cNvSpPr/>
          <p:nvPr/>
        </p:nvSpPr>
        <p:spPr>
          <a:xfrm>
            <a:off x="323850" y="1155809"/>
            <a:ext cx="6480398" cy="5632311"/>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750" dirty="0" smtClean="0">
                <a:latin typeface="Calibri" panose="020F0502020204030204" pitchFamily="34" charset="0"/>
              </a:rPr>
              <a:t>First of all, what is the definition of </a:t>
            </a:r>
            <a:r>
              <a:rPr lang="en-US" sz="1750" b="1" dirty="0" smtClean="0">
                <a:solidFill>
                  <a:srgbClr val="FF0000"/>
                </a:solidFill>
                <a:latin typeface="Calibri" panose="020F0502020204030204" pitchFamily="34" charset="0"/>
              </a:rPr>
              <a:t>E-Safety</a:t>
            </a:r>
            <a:r>
              <a:rPr lang="en-US" sz="1750" dirty="0" smtClean="0">
                <a:latin typeface="Calibri" panose="020F0502020204030204" pitchFamily="34" charset="0"/>
              </a:rPr>
              <a:t>? It refers to safety when using the Internet, i.e. keeping personal data safe and applies to any of the following devices: </a:t>
            </a:r>
          </a:p>
          <a:p>
            <a:pPr>
              <a:buClr>
                <a:srgbClr val="00B050"/>
              </a:buClr>
              <a:buSzPct val="93000"/>
            </a:pPr>
            <a:r>
              <a:rPr lang="en-US" sz="1750" dirty="0" smtClean="0">
                <a:latin typeface="Calibri" panose="020F0502020204030204" pitchFamily="34" charset="0"/>
                <a:sym typeface="Wingdings 2" panose="05020102010507070707" pitchFamily="18" charset="2"/>
              </a:rPr>
              <a:t>	</a:t>
            </a:r>
            <a:r>
              <a:rPr lang="en-US" sz="1200" dirty="0" smtClean="0">
                <a:solidFill>
                  <a:srgbClr val="0070C0"/>
                </a:solidFill>
                <a:latin typeface="Calibri" panose="020F0502020204030204" pitchFamily="34" charset="0"/>
                <a:sym typeface="Wingdings 2" panose="05020102010507070707" pitchFamily="18" charset="2"/>
              </a:rPr>
              <a:t></a:t>
            </a:r>
            <a:r>
              <a:rPr lang="en-US" sz="1750" dirty="0" smtClean="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Mobile Phones	</a:t>
            </a:r>
            <a:r>
              <a:rPr lang="en-US" sz="1750" dirty="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Computer or Tablet	</a:t>
            </a:r>
            <a:br>
              <a:rPr lang="en-US" sz="1750" dirty="0" smtClean="0">
                <a:solidFill>
                  <a:srgbClr val="0070C0"/>
                </a:solidFill>
                <a:latin typeface="Calibri" panose="020F0502020204030204" pitchFamily="34" charset="0"/>
              </a:rPr>
            </a:br>
            <a:r>
              <a:rPr lang="en-US" sz="1750" dirty="0" smtClean="0">
                <a:solidFill>
                  <a:srgbClr val="0070C0"/>
                </a:solidFill>
                <a:latin typeface="Calibri" panose="020F0502020204030204" pitchFamily="34" charset="0"/>
              </a:rPr>
              <a:t>	</a:t>
            </a:r>
            <a:r>
              <a:rPr lang="en-US" sz="1200" dirty="0" smtClean="0">
                <a:solidFill>
                  <a:srgbClr val="0070C0"/>
                </a:solidFill>
                <a:latin typeface="Calibri" panose="020F0502020204030204" pitchFamily="34" charset="0"/>
                <a:sym typeface="Wingdings 2" panose="05020102010507070707" pitchFamily="18" charset="2"/>
              </a:rPr>
              <a:t></a:t>
            </a:r>
            <a:r>
              <a:rPr lang="en-US" sz="1750" dirty="0" smtClean="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Games Console	</a:t>
            </a:r>
            <a:r>
              <a:rPr lang="en-US" sz="1750" dirty="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Wireless technologies</a:t>
            </a:r>
          </a:p>
          <a:p>
            <a:pPr marL="234950" indent="-234950">
              <a:buClr>
                <a:srgbClr val="00B050"/>
              </a:buClr>
              <a:buSzPct val="93000"/>
              <a:buFont typeface="Wingdings 3" panose="05040102010807070707" pitchFamily="18" charset="2"/>
              <a:buChar char=""/>
            </a:pPr>
            <a:r>
              <a:rPr lang="en-US" sz="1750" dirty="0" smtClean="0">
                <a:latin typeface="Calibri" panose="020F0502020204030204" pitchFamily="34" charset="0"/>
              </a:rPr>
              <a:t>Personal data refers to any data concerning a living person who can be identified either from the data itself or from the data in conjunction with other information (for example, ‘Peter Smith has blue hair and lives at 40 green Street’ would very clearly identify this individual)</a:t>
            </a:r>
          </a:p>
          <a:p>
            <a:pPr marL="234950" indent="-234950">
              <a:buClr>
                <a:srgbClr val="00B050"/>
              </a:buClr>
              <a:buSzPct val="93000"/>
              <a:buFont typeface="Wingdings 3" panose="05040102010807070707" pitchFamily="18" charset="2"/>
              <a:buChar char=""/>
            </a:pPr>
            <a:r>
              <a:rPr lang="en-US" sz="1750" dirty="0" smtClean="0">
                <a:latin typeface="Calibri" panose="020F0502020204030204" pitchFamily="34" charset="0"/>
              </a:rPr>
              <a:t>Examples of personal data include:</a:t>
            </a:r>
          </a:p>
          <a:p>
            <a:pPr>
              <a:buClr>
                <a:srgbClr val="00B050"/>
              </a:buClr>
              <a:buSzPct val="93000"/>
              <a:tabLst>
                <a:tab pos="852488" algn="l"/>
                <a:tab pos="2520950" algn="l"/>
                <a:tab pos="4225925" algn="l"/>
              </a:tabLst>
            </a:pPr>
            <a:r>
              <a:rPr lang="en-US" sz="1750" dirty="0">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Name</a:t>
            </a:r>
            <a:r>
              <a:rPr lang="en-US" sz="1750" dirty="0">
                <a:solidFill>
                  <a:srgbClr val="0070C0"/>
                </a:solidFill>
                <a:latin typeface="Calibri" panose="020F0502020204030204" pitchFamily="34" charset="0"/>
              </a:rPr>
              <a:t>	</a:t>
            </a:r>
            <a:r>
              <a:rPr lang="en-US" sz="1750" dirty="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Address	</a:t>
            </a:r>
            <a:r>
              <a:rPr lang="en-US" sz="1750" dirty="0" smtClean="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Date of Birth </a:t>
            </a:r>
          </a:p>
          <a:p>
            <a:pPr>
              <a:buClr>
                <a:srgbClr val="00B050"/>
              </a:buClr>
              <a:buSzPct val="93000"/>
              <a:tabLst>
                <a:tab pos="1606550" algn="l"/>
                <a:tab pos="3484563" algn="l"/>
              </a:tabLst>
            </a:pPr>
            <a:r>
              <a:rPr lang="en-US" sz="1750" dirty="0">
                <a:solidFill>
                  <a:srgbClr val="0070C0"/>
                </a:solidFill>
                <a:latin typeface="Calibri" panose="020F0502020204030204" pitchFamily="34" charset="0"/>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sym typeface="Wingdings 2" panose="05020102010507070707" pitchFamily="18" charset="2"/>
              </a:rPr>
              <a:t>Medical History</a:t>
            </a:r>
            <a:r>
              <a:rPr lang="en-US" sz="1750" dirty="0">
                <a:solidFill>
                  <a:srgbClr val="0070C0"/>
                </a:solidFill>
                <a:latin typeface="Calibri" panose="020F0502020204030204" pitchFamily="34" charset="0"/>
              </a:rPr>
              <a:t>	</a:t>
            </a:r>
            <a:r>
              <a:rPr lang="en-US" sz="1400" dirty="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Banking Details</a:t>
            </a:r>
            <a:endParaRPr lang="en-US" sz="1750" dirty="0">
              <a:solidFill>
                <a:srgbClr val="0070C0"/>
              </a:solidFill>
              <a:latin typeface="Calibri" panose="020F0502020204030204" pitchFamily="34" charset="0"/>
            </a:endParaRPr>
          </a:p>
          <a:p>
            <a:pPr marL="234950" indent="-234950">
              <a:buClr>
                <a:srgbClr val="00B050"/>
              </a:buClr>
              <a:buSzPct val="93000"/>
              <a:buFont typeface="Wingdings 3" panose="05040102010807070707" pitchFamily="18" charset="2"/>
              <a:buChar char=""/>
            </a:pPr>
            <a:r>
              <a:rPr lang="en-US" sz="1750" dirty="0" smtClean="0">
                <a:latin typeface="Calibri" panose="020F0502020204030204" pitchFamily="34" charset="0"/>
              </a:rPr>
              <a:t>Some personal data is often referred to as </a:t>
            </a:r>
            <a:r>
              <a:rPr lang="en-US" sz="1750" b="1" dirty="0" smtClean="0">
                <a:latin typeface="Calibri" panose="020F0502020204030204" pitchFamily="34" charset="0"/>
              </a:rPr>
              <a:t>sensitive personal data</a:t>
            </a:r>
            <a:r>
              <a:rPr lang="en-US" sz="1750" dirty="0" smtClean="0">
                <a:latin typeface="Calibri" panose="020F0502020204030204" pitchFamily="34" charset="0"/>
              </a:rPr>
              <a:t> and includes:</a:t>
            </a:r>
          </a:p>
          <a:p>
            <a:pPr>
              <a:buClr>
                <a:srgbClr val="00B050"/>
              </a:buClr>
              <a:buSzPct val="93000"/>
              <a:tabLst>
                <a:tab pos="852488" algn="l"/>
                <a:tab pos="2520950" algn="l"/>
                <a:tab pos="4398963" algn="l"/>
              </a:tabLst>
            </a:pPr>
            <a:r>
              <a:rPr lang="en-US" sz="1750" dirty="0">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Ethnic Origin</a:t>
            </a:r>
            <a:r>
              <a:rPr lang="en-US" sz="1750" dirty="0">
                <a:solidFill>
                  <a:srgbClr val="0070C0"/>
                </a:solidFill>
                <a:latin typeface="Calibri" panose="020F0502020204030204" pitchFamily="34" charset="0"/>
              </a:rPr>
              <a:t>	</a:t>
            </a:r>
            <a:r>
              <a:rPr lang="en-US" sz="1750" dirty="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Political Views	</a:t>
            </a:r>
            <a:r>
              <a:rPr lang="en-US" sz="1200" dirty="0" smtClean="0">
                <a:solidFill>
                  <a:srgbClr val="0070C0"/>
                </a:solidFill>
                <a:latin typeface="Calibri" panose="020F0502020204030204" pitchFamily="34" charset="0"/>
                <a:sym typeface="Wingdings 2" panose="05020102010507070707" pitchFamily="18" charset="2"/>
              </a:rPr>
              <a:t></a:t>
            </a:r>
            <a:r>
              <a:rPr lang="en-US" sz="1750" dirty="0" smtClean="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Religion </a:t>
            </a:r>
            <a:endParaRPr lang="en-US" sz="1750" dirty="0">
              <a:solidFill>
                <a:srgbClr val="0070C0"/>
              </a:solidFill>
              <a:latin typeface="Calibri" panose="020F0502020204030204" pitchFamily="34" charset="0"/>
            </a:endParaRPr>
          </a:p>
          <a:p>
            <a:pPr>
              <a:buClr>
                <a:srgbClr val="00B050"/>
              </a:buClr>
              <a:buSzPct val="93000"/>
              <a:tabLst>
                <a:tab pos="1606550" algn="l"/>
                <a:tab pos="3484563" algn="l"/>
              </a:tabLst>
            </a:pPr>
            <a:r>
              <a:rPr lang="en-US" sz="1750" dirty="0">
                <a:solidFill>
                  <a:srgbClr val="0070C0"/>
                </a:solidFill>
                <a:latin typeface="Calibri" panose="020F0502020204030204" pitchFamily="34" charset="0"/>
              </a:rPr>
              <a:t>	</a:t>
            </a:r>
            <a:r>
              <a:rPr lang="en-US" sz="1600" dirty="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smtClean="0">
                <a:solidFill>
                  <a:srgbClr val="0070C0"/>
                </a:solidFill>
                <a:latin typeface="Calibri" panose="020F0502020204030204" pitchFamily="34" charset="0"/>
                <a:sym typeface="Wingdings 2" panose="05020102010507070707" pitchFamily="18" charset="2"/>
              </a:rPr>
              <a:t> Sexual Orientation</a:t>
            </a:r>
            <a:r>
              <a:rPr lang="en-US" sz="1750" dirty="0">
                <a:solidFill>
                  <a:srgbClr val="0070C0"/>
                </a:solidFill>
                <a:latin typeface="Calibri" panose="020F0502020204030204" pitchFamily="34" charset="0"/>
              </a:rPr>
              <a:t>	</a:t>
            </a:r>
            <a:r>
              <a:rPr lang="en-US" sz="1750" dirty="0">
                <a:solidFill>
                  <a:srgbClr val="0070C0"/>
                </a:solidFill>
                <a:latin typeface="Calibri" panose="020F0502020204030204" pitchFamily="34" charset="0"/>
                <a:sym typeface="Wingdings 2" panose="05020102010507070707" pitchFamily="18" charset="2"/>
              </a:rPr>
              <a:t> </a:t>
            </a:r>
            <a:r>
              <a:rPr lang="en-US" sz="1200" dirty="0">
                <a:solidFill>
                  <a:srgbClr val="0070C0"/>
                </a:solidFill>
                <a:latin typeface="Calibri" panose="020F0502020204030204" pitchFamily="34" charset="0"/>
                <a:sym typeface="Wingdings 2" panose="05020102010507070707" pitchFamily="18" charset="2"/>
              </a:rPr>
              <a:t></a:t>
            </a:r>
            <a:r>
              <a:rPr lang="en-US" sz="1750" dirty="0">
                <a:solidFill>
                  <a:srgbClr val="0070C0"/>
                </a:solidFill>
                <a:latin typeface="Calibri" panose="020F0502020204030204" pitchFamily="34" charset="0"/>
                <a:sym typeface="Wingdings 2" panose="05020102010507070707" pitchFamily="18" charset="2"/>
              </a:rPr>
              <a:t> </a:t>
            </a:r>
            <a:r>
              <a:rPr lang="en-US" sz="1750" dirty="0" smtClean="0">
                <a:solidFill>
                  <a:srgbClr val="0070C0"/>
                </a:solidFill>
                <a:latin typeface="Calibri" panose="020F0502020204030204" pitchFamily="34" charset="0"/>
              </a:rPr>
              <a:t>Criminal Activity</a:t>
            </a:r>
            <a:endParaRPr lang="en-US" sz="1750" dirty="0">
              <a:solidFill>
                <a:srgbClr val="0070C0"/>
              </a:solidFill>
              <a:latin typeface="Calibri" panose="020F0502020204030204" pitchFamily="34" charset="0"/>
            </a:endParaRPr>
          </a:p>
          <a:p>
            <a:pPr marL="234950" indent="-234950">
              <a:buClr>
                <a:srgbClr val="00B050"/>
              </a:buClr>
              <a:buSzPct val="93000"/>
              <a:buFont typeface="Wingdings 3" panose="05040102010807070707" pitchFamily="18" charset="2"/>
              <a:buChar char=""/>
            </a:pPr>
            <a:r>
              <a:rPr lang="en-US" sz="1750" b="1" dirty="0" smtClean="0">
                <a:solidFill>
                  <a:srgbClr val="FF0000"/>
                </a:solidFill>
                <a:latin typeface="Calibri" panose="020F0502020204030204" pitchFamily="34" charset="0"/>
              </a:rPr>
              <a:t>Exercise 8a - </a:t>
            </a:r>
            <a:r>
              <a:rPr lang="en-US" sz="1750" dirty="0" smtClean="0">
                <a:solidFill>
                  <a:srgbClr val="FF0000"/>
                </a:solidFill>
                <a:latin typeface="Calibri" panose="020F0502020204030204" pitchFamily="34" charset="0"/>
              </a:rPr>
              <a:t>Do some research and find out why it is important that personal data is kept confidential. Present your notes as an article to discuss with the rest of the class.</a:t>
            </a:r>
          </a:p>
        </p:txBody>
      </p:sp>
      <p:graphicFrame>
        <p:nvGraphicFramePr>
          <p:cNvPr id="5" name="Table 4"/>
          <p:cNvGraphicFramePr>
            <a:graphicFrameLocks noGrp="1"/>
          </p:cNvGraphicFramePr>
          <p:nvPr>
            <p:extLst>
              <p:ext uri="{D42A27DB-BD31-4B8C-83A1-F6EECF244321}">
                <p14:modId xmlns:p14="http://schemas.microsoft.com/office/powerpoint/2010/main" val="3069849229"/>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is Ergonomics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Why does the school not supply us with this stuff</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How annoying is a printer noise.</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How many decibels is the average computer room?</a:t>
                      </a:r>
                      <a:endParaRPr lang="en-GB" sz="16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Do I need a break yet, it has been an hour.</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Gamers thumb, elbow, goggle eyed syndrome.</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9" name="Round Same Side Corner Rectangle 8">
            <a:hlinkClick r:id="rId5" action="ppaction://hlinksldjump"/>
          </p:cNvPr>
          <p:cNvSpPr/>
          <p:nvPr/>
        </p:nvSpPr>
        <p:spPr>
          <a:xfrm>
            <a:off x="7308304"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147</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3565490"/>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8.2 – E-Safety</a:t>
            </a:r>
            <a:endParaRPr lang="en-GB" b="1" dirty="0" smtClean="0"/>
          </a:p>
        </p:txBody>
      </p:sp>
      <p:sp>
        <p:nvSpPr>
          <p:cNvPr id="4" name="Rectangle 3"/>
          <p:cNvSpPr/>
          <p:nvPr/>
        </p:nvSpPr>
        <p:spPr>
          <a:xfrm>
            <a:off x="323850" y="1155809"/>
            <a:ext cx="6480398" cy="5209118"/>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750" dirty="0" smtClean="0">
                <a:latin typeface="Calibri" panose="020F0502020204030204" pitchFamily="34" charset="0"/>
              </a:rPr>
              <a:t>E-Safety also refers to the benefits, risks and responsibilities when using ICT. The following list gives some ideas of the e-safety issues that can be encountered by users of ICT hardware:</a:t>
            </a:r>
          </a:p>
          <a:p>
            <a:pPr marL="519113" indent="-285750">
              <a:buClr>
                <a:srgbClr val="00B050"/>
              </a:buClr>
              <a:buSzPct val="100000"/>
              <a:buFont typeface="Arial" panose="020B0604020202020204" pitchFamily="34" charset="0"/>
              <a:buChar char="•"/>
            </a:pPr>
            <a:r>
              <a:rPr lang="en-US" sz="1750" dirty="0" smtClean="0">
                <a:latin typeface="Calibri" panose="020F0502020204030204" pitchFamily="34" charset="0"/>
              </a:rPr>
              <a:t>Don’t give out </a:t>
            </a:r>
            <a:r>
              <a:rPr lang="en-US" sz="1750" b="1" dirty="0" smtClean="0">
                <a:latin typeface="Calibri" panose="020F0502020204030204" pitchFamily="34" charset="0"/>
              </a:rPr>
              <a:t>any</a:t>
            </a:r>
            <a:r>
              <a:rPr lang="en-US" sz="1750" dirty="0" smtClean="0">
                <a:latin typeface="Calibri" panose="020F0502020204030204" pitchFamily="34" charset="0"/>
              </a:rPr>
              <a:t> personal information to people whoa re unknown to you; this is especially true online where it isn’t possible to physically meet people so that their motives can be fully assessed. Remember that anyone can say anything they want online and it is very difficult to determine whether they are genuine or not </a:t>
            </a:r>
          </a:p>
          <a:p>
            <a:pPr marL="519113" indent="-285750">
              <a:buClr>
                <a:srgbClr val="00B050"/>
              </a:buClr>
              <a:buSzPct val="100000"/>
              <a:buFont typeface="Arial" panose="020B0604020202020204" pitchFamily="34" charset="0"/>
              <a:buChar char="•"/>
            </a:pPr>
            <a:r>
              <a:rPr lang="en-US" sz="1750" dirty="0" smtClean="0">
                <a:latin typeface="Calibri" panose="020F0502020204030204" pitchFamily="34" charset="0"/>
              </a:rPr>
              <a:t>Don’t send people photos to determine whether they are genuine or not – unless the person is known to you (it is very easy for someone to pass these photos on or even pretend to be you for a number of reasons); this is a particularly large risk on social networking sites</a:t>
            </a:r>
          </a:p>
          <a:p>
            <a:pPr marL="519113" indent="-285750">
              <a:buClr>
                <a:srgbClr val="00B050"/>
              </a:buClr>
              <a:buSzPct val="100000"/>
              <a:buFont typeface="Arial" panose="020B0604020202020204" pitchFamily="34" charset="0"/>
              <a:buChar char="•"/>
            </a:pPr>
            <a:r>
              <a:rPr lang="en-US" sz="1750" dirty="0" smtClean="0">
                <a:latin typeface="Calibri" panose="020F0502020204030204" pitchFamily="34" charset="0"/>
              </a:rPr>
              <a:t>Always maintain your </a:t>
            </a:r>
            <a:r>
              <a:rPr lang="en-US" sz="1750" b="1" dirty="0" smtClean="0">
                <a:solidFill>
                  <a:srgbClr val="FF0000"/>
                </a:solidFill>
                <a:latin typeface="Calibri" panose="020F0502020204030204" pitchFamily="34" charset="0"/>
              </a:rPr>
              <a:t>privacy settings </a:t>
            </a:r>
            <a:r>
              <a:rPr lang="en-US" sz="1750" dirty="0" smtClean="0">
                <a:latin typeface="Calibri" panose="020F0502020204030204" pitchFamily="34" charset="0"/>
              </a:rPr>
              <a:t>on whatever device is being used online or during communications. Privacy settings allow the user to control which cookies are stored on their computer or they enable the user to decide who can view certain information about them on a social networking site.</a:t>
            </a:r>
          </a:p>
        </p:txBody>
      </p:sp>
      <p:graphicFrame>
        <p:nvGraphicFramePr>
          <p:cNvPr id="5" name="Table 4"/>
          <p:cNvGraphicFramePr>
            <a:graphicFrameLocks noGrp="1"/>
          </p:cNvGraphicFramePr>
          <p:nvPr>
            <p:extLst>
              <p:ext uri="{D42A27DB-BD31-4B8C-83A1-F6EECF244321}">
                <p14:modId xmlns:p14="http://schemas.microsoft.com/office/powerpoint/2010/main" val="3069849229"/>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is Ergonomics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Why does the school not supply us with this stuff</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How annoying is a printer noise.</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How many decibels is the average computer room?</a:t>
                      </a:r>
                      <a:endParaRPr lang="en-GB" sz="16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Do I need a break yet, it has been an hour.</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Gamers thumb, elbow, goggle eyed syndrome.</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7" name="Round Same Side Corner Rectangle 6">
            <a:hlinkClick r:id="rId5"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147</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0760463"/>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8.2 – E-Safety</a:t>
            </a:r>
            <a:endParaRPr lang="en-GB" b="1" dirty="0" smtClean="0"/>
          </a:p>
        </p:txBody>
      </p:sp>
      <p:sp>
        <p:nvSpPr>
          <p:cNvPr id="4" name="Rectangle 3"/>
          <p:cNvSpPr/>
          <p:nvPr/>
        </p:nvSpPr>
        <p:spPr>
          <a:xfrm>
            <a:off x="323850" y="1155809"/>
            <a:ext cx="8496622" cy="5509200"/>
          </a:xfrm>
          <a:prstGeom prst="rect">
            <a:avLst/>
          </a:prstGeom>
        </p:spPr>
        <p:txBody>
          <a:bodyPr wrap="square">
            <a:spAutoFit/>
          </a:bodyPr>
          <a:lstStyle/>
          <a:p>
            <a:pPr marL="234950" indent="-234950">
              <a:buClr>
                <a:srgbClr val="00B050"/>
              </a:buClr>
              <a:buSzPct val="100000"/>
              <a:buFont typeface="Arial" panose="020B0604020202020204" pitchFamily="34" charset="0"/>
              <a:buChar char="•"/>
            </a:pPr>
            <a:r>
              <a:rPr lang="en-US" sz="1600" dirty="0" smtClean="0">
                <a:latin typeface="Calibri" panose="020F0502020204030204" pitchFamily="34" charset="0"/>
              </a:rPr>
              <a:t>When accessing the Internet, make sure the websites visited can be trusted (two common ways of checking this is to look for https or the padlock      sign); when using search engines, always make sure the device settings are set to ‘safe search’ and the highest possible level of security is used.</a:t>
            </a:r>
          </a:p>
          <a:p>
            <a:pPr marL="234950" indent="-234950">
              <a:buClr>
                <a:srgbClr val="00B050"/>
              </a:buClr>
              <a:buSzPct val="100000"/>
              <a:buFont typeface="Arial" panose="020B0604020202020204" pitchFamily="34" charset="0"/>
              <a:buChar char="•"/>
            </a:pPr>
            <a:r>
              <a:rPr lang="en-US" sz="1600" dirty="0" smtClean="0">
                <a:latin typeface="Calibri" panose="020F0502020204030204" pitchFamily="34" charset="0"/>
              </a:rPr>
              <a:t>Only use websites recommended by teachers and inly use a learner friendly search engine.</a:t>
            </a:r>
          </a:p>
          <a:p>
            <a:pPr marL="234950" indent="-234950">
              <a:buClr>
                <a:srgbClr val="00B050"/>
              </a:buClr>
              <a:buSzPct val="100000"/>
              <a:buFont typeface="Arial" panose="020B0604020202020204" pitchFamily="34" charset="0"/>
              <a:buChar char="•"/>
            </a:pPr>
            <a:r>
              <a:rPr lang="en-US" sz="1600" dirty="0" smtClean="0">
                <a:latin typeface="Calibri" panose="020F0502020204030204" pitchFamily="34" charset="0"/>
              </a:rPr>
              <a:t>Only open emails from known sources, </a:t>
            </a:r>
            <a:r>
              <a:rPr lang="en-US" sz="1600" dirty="0">
                <a:latin typeface="Calibri" panose="020F0502020204030204" pitchFamily="34" charset="0"/>
              </a:rPr>
              <a:t>It is always a good idea to make sure your Internet Service provider (ISP) </a:t>
            </a:r>
            <a:r>
              <a:rPr lang="en-US" sz="1600" dirty="0" smtClean="0">
                <a:latin typeface="Calibri" panose="020F0502020204030204" pitchFamily="34" charset="0"/>
              </a:rPr>
              <a:t>has an effective email filtering feature to ensure unknown emails are placed in the </a:t>
            </a:r>
            <a:r>
              <a:rPr lang="en-US" sz="1600" b="1" dirty="0" smtClean="0">
                <a:solidFill>
                  <a:srgbClr val="FF0000"/>
                </a:solidFill>
                <a:latin typeface="Calibri" panose="020F0502020204030204" pitchFamily="34" charset="0"/>
              </a:rPr>
              <a:t>spam</a:t>
            </a:r>
            <a:r>
              <a:rPr lang="en-US" sz="1600" dirty="0" smtClean="0">
                <a:latin typeface="Calibri" panose="020F0502020204030204" pitchFamily="34" charset="0"/>
              </a:rPr>
              <a:t> box</a:t>
            </a:r>
          </a:p>
          <a:p>
            <a:pPr marL="234950" indent="-234950">
              <a:buClr>
                <a:srgbClr val="00B050"/>
              </a:buClr>
              <a:buSzPct val="100000"/>
              <a:buFont typeface="Arial" panose="020B0604020202020204" pitchFamily="34" charset="0"/>
              <a:buChar char="•"/>
            </a:pPr>
            <a:r>
              <a:rPr lang="en-US" sz="1600" dirty="0" smtClean="0">
                <a:latin typeface="Calibri" panose="020F0502020204030204" pitchFamily="34" charset="0"/>
              </a:rPr>
              <a:t>Only email people you know, Think carefully before opening any email and never include the school’s name or photos of a student wearing a school uniform in an email.</a:t>
            </a:r>
          </a:p>
          <a:p>
            <a:pPr marL="234950" indent="-234950">
              <a:buClr>
                <a:srgbClr val="00B050"/>
              </a:buClr>
              <a:buSzPct val="100000"/>
              <a:buFont typeface="Arial" panose="020B0604020202020204" pitchFamily="34" charset="0"/>
              <a:buChar char="•"/>
            </a:pPr>
            <a:r>
              <a:rPr lang="en-US" sz="1600" dirty="0" smtClean="0">
                <a:latin typeface="Calibri" panose="020F0502020204030204" pitchFamily="34" charset="0"/>
              </a:rPr>
              <a:t>It is extremely important to be vigilant when using social networking sites, instant messaging or chat rooms:</a:t>
            </a:r>
          </a:p>
          <a:p>
            <a:pPr marL="519113" indent="-236538">
              <a:buClr>
                <a:srgbClr val="00B050"/>
              </a:buClr>
              <a:buSzPct val="100000"/>
              <a:buFont typeface="Arial" panose="020B0604020202020204" pitchFamily="34" charset="0"/>
              <a:buChar char="•"/>
            </a:pPr>
            <a:r>
              <a:rPr lang="en-US" sz="1600" dirty="0" smtClean="0">
                <a:latin typeface="Calibri" panose="020F0502020204030204" pitchFamily="34" charset="0"/>
              </a:rPr>
              <a:t>Block or report anyone who acts suspiciously or who uses </a:t>
            </a:r>
            <a:r>
              <a:rPr lang="en-US" sz="1600" dirty="0">
                <a:latin typeface="Calibri" panose="020F0502020204030204" pitchFamily="34" charset="0"/>
              </a:rPr>
              <a:t>inappropriate </a:t>
            </a:r>
            <a:r>
              <a:rPr lang="en-US" sz="1600" dirty="0" smtClean="0">
                <a:latin typeface="Calibri" panose="020F0502020204030204" pitchFamily="34" charset="0"/>
              </a:rPr>
              <a:t>language and avoid </a:t>
            </a:r>
            <a:r>
              <a:rPr lang="en-US" sz="1600" dirty="0">
                <a:latin typeface="Calibri" panose="020F0502020204030204" pitchFamily="34" charset="0"/>
              </a:rPr>
              <a:t>the misuse of photos and always use appropriate </a:t>
            </a:r>
            <a:r>
              <a:rPr lang="en-US" sz="1600" dirty="0" smtClean="0">
                <a:latin typeface="Calibri" panose="020F0502020204030204" pitchFamily="34" charset="0"/>
              </a:rPr>
              <a:t>language</a:t>
            </a:r>
          </a:p>
          <a:p>
            <a:pPr marL="519113" indent="-236538">
              <a:buClr>
                <a:srgbClr val="00B050"/>
              </a:buClr>
              <a:buSzPct val="100000"/>
              <a:buFont typeface="Arial" panose="020B0604020202020204" pitchFamily="34" charset="0"/>
              <a:buChar char="•"/>
            </a:pPr>
            <a:r>
              <a:rPr lang="en-US" sz="1600" dirty="0" smtClean="0">
                <a:latin typeface="Calibri" panose="020F0502020204030204" pitchFamily="34" charset="0"/>
              </a:rPr>
              <a:t>Be careful of the language used in chat rooms and always use a nickname, </a:t>
            </a:r>
            <a:r>
              <a:rPr lang="en-US" sz="1600" i="1" dirty="0" smtClean="0">
                <a:latin typeface="Calibri" panose="020F0502020204030204" pitchFamily="34" charset="0"/>
              </a:rPr>
              <a:t>never</a:t>
            </a:r>
            <a:r>
              <a:rPr lang="en-US" sz="1600" dirty="0" smtClean="0">
                <a:latin typeface="Calibri" panose="020F0502020204030204" pitchFamily="34" charset="0"/>
              </a:rPr>
              <a:t> your real name.</a:t>
            </a:r>
          </a:p>
          <a:p>
            <a:pPr marL="519113" indent="-236538">
              <a:buClr>
                <a:srgbClr val="00B050"/>
              </a:buClr>
              <a:buSzPct val="100000"/>
              <a:buFont typeface="Arial" panose="020B0604020202020204" pitchFamily="34" charset="0"/>
              <a:buChar char="•"/>
            </a:pPr>
            <a:r>
              <a:rPr lang="en-US" sz="1600" dirty="0" smtClean="0">
                <a:latin typeface="Calibri" panose="020F0502020204030204" pitchFamily="34" charset="0"/>
              </a:rPr>
              <a:t>Keep private and personal data secret and Always </a:t>
            </a:r>
            <a:r>
              <a:rPr lang="en-US" sz="1600" dirty="0">
                <a:latin typeface="Calibri" panose="020F0502020204030204" pitchFamily="34" charset="0"/>
              </a:rPr>
              <a:t>respect people’s confidentiality</a:t>
            </a:r>
            <a:r>
              <a:rPr lang="en-US" sz="1600" dirty="0" smtClean="0">
                <a:latin typeface="Calibri" panose="020F0502020204030204" pitchFamily="34" charset="0"/>
              </a:rPr>
              <a:t>.</a:t>
            </a:r>
          </a:p>
          <a:p>
            <a:pPr marL="519113" indent="-236538">
              <a:buClr>
                <a:srgbClr val="00B050"/>
              </a:buClr>
              <a:buSzPct val="100000"/>
              <a:buFont typeface="Arial" panose="020B0604020202020204" pitchFamily="34" charset="0"/>
              <a:buChar char="•"/>
            </a:pPr>
            <a:r>
              <a:rPr lang="en-US" sz="1600" dirty="0" smtClean="0">
                <a:latin typeface="Calibri" panose="020F0502020204030204" pitchFamily="34" charset="0"/>
              </a:rPr>
              <a:t>Don’t enter private chat rooms – stay public (the danger signs in a private chat are: somebody sounds too good to be true, they ask you to go to instant messaging and then to emails, they request your telephone number and then finally suggest you meet)</a:t>
            </a:r>
          </a:p>
          <a:p>
            <a:pPr marL="519113" indent="-236538">
              <a:buClr>
                <a:srgbClr val="00B050"/>
              </a:buClr>
              <a:buSzPct val="100000"/>
              <a:buFont typeface="Arial" panose="020B0604020202020204" pitchFamily="34" charset="0"/>
              <a:buChar char="•"/>
            </a:pPr>
            <a:r>
              <a:rPr lang="en-US" sz="1600" dirty="0" smtClean="0">
                <a:latin typeface="Calibri" panose="020F0502020204030204" pitchFamily="34" charset="0"/>
              </a:rPr>
              <a:t>Never arrange to meet anyone for the first time on your own, Always tell an adult first and meet the person in a public place.</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147</a:t>
            </a:r>
            <a:endParaRPr lang="en-GB" sz="100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4"/>
          <a:srcRect l="9499" t="4340" r="89445" b="93312"/>
          <a:stretch/>
        </p:blipFill>
        <p:spPr>
          <a:xfrm>
            <a:off x="4773622" y="1412776"/>
            <a:ext cx="230426" cy="288032"/>
          </a:xfrm>
          <a:prstGeom prst="rect">
            <a:avLst/>
          </a:prstGeom>
        </p:spPr>
      </p:pic>
    </p:spTree>
    <p:extLst>
      <p:ext uri="{BB962C8B-B14F-4D97-AF65-F5344CB8AC3E}">
        <p14:creationId xmlns:p14="http://schemas.microsoft.com/office/powerpoint/2010/main" val="271505825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8.2 – E-Safety</a:t>
            </a:r>
            <a:endParaRPr lang="en-GB" b="1" dirty="0" smtClean="0"/>
          </a:p>
        </p:txBody>
      </p:sp>
      <p:sp>
        <p:nvSpPr>
          <p:cNvPr id="4" name="Rectangle 3"/>
          <p:cNvSpPr/>
          <p:nvPr/>
        </p:nvSpPr>
        <p:spPr>
          <a:xfrm>
            <a:off x="323850" y="1834946"/>
            <a:ext cx="8496622" cy="3970318"/>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730" dirty="0" smtClean="0">
                <a:latin typeface="Calibri" panose="020F0502020204030204" pitchFamily="34" charset="0"/>
              </a:rPr>
              <a:t>It is also important to be careful when using online gaming since this carries its own risks. Many users think that all players are like minded and thus there are no real risks associated with this type of communication. Some of the known risks reported over the years include:</a:t>
            </a:r>
          </a:p>
          <a:p>
            <a:pPr marL="395288" indent="-223838">
              <a:buClr>
                <a:srgbClr val="00B050"/>
              </a:buClr>
              <a:buSzPct val="93000"/>
              <a:buFont typeface="Arial" panose="020B0604020202020204" pitchFamily="34" charset="0"/>
              <a:buChar char="•"/>
            </a:pPr>
            <a:r>
              <a:rPr lang="en-US" sz="1730" dirty="0" smtClean="0">
                <a:latin typeface="Calibri" panose="020F0502020204030204" pitchFamily="34" charset="0"/>
              </a:rPr>
              <a:t>Violence in the game itself, which can lead to violent behavior in reality</a:t>
            </a:r>
          </a:p>
          <a:p>
            <a:pPr marL="395288" indent="-223838">
              <a:buClr>
                <a:srgbClr val="00B050"/>
              </a:buClr>
              <a:buSzPct val="93000"/>
              <a:buFont typeface="Arial" panose="020B0604020202020204" pitchFamily="34" charset="0"/>
              <a:buChar char="•"/>
            </a:pPr>
            <a:r>
              <a:rPr lang="en-US" sz="1730" dirty="0" smtClean="0">
                <a:latin typeface="Calibri" panose="020F0502020204030204" pitchFamily="34" charset="0"/>
              </a:rPr>
              <a:t>Predators (people who prey on others who they see as vulnerable)</a:t>
            </a:r>
          </a:p>
          <a:p>
            <a:pPr marL="395288" indent="-223838">
              <a:buClr>
                <a:srgbClr val="00B050"/>
              </a:buClr>
              <a:buSzPct val="93000"/>
              <a:buFont typeface="Arial" panose="020B0604020202020204" pitchFamily="34" charset="0"/>
              <a:buChar char="•"/>
            </a:pPr>
            <a:r>
              <a:rPr lang="en-US" sz="1730" dirty="0" smtClean="0">
                <a:latin typeface="Calibri" panose="020F0502020204030204" pitchFamily="34" charset="0"/>
              </a:rPr>
              <a:t>Cyber bullying</a:t>
            </a:r>
            <a:r>
              <a:rPr lang="en-US" sz="1730" dirty="0">
                <a:latin typeface="Calibri" panose="020F0502020204030204" pitchFamily="34" charset="0"/>
              </a:rPr>
              <a:t> (the use of </a:t>
            </a:r>
            <a:r>
              <a:rPr lang="en-US" sz="1730" dirty="0" smtClean="0">
                <a:latin typeface="Calibri" panose="020F0502020204030204" pitchFamily="34" charset="0"/>
              </a:rPr>
              <a:t>electronic communication to bully a person, typically by sending intimidating or threatening messages)</a:t>
            </a:r>
          </a:p>
          <a:p>
            <a:pPr marL="395288" indent="-223838">
              <a:buClr>
                <a:srgbClr val="00B050"/>
              </a:buClr>
              <a:buSzPct val="93000"/>
              <a:buFont typeface="Arial" panose="020B0604020202020204" pitchFamily="34" charset="0"/>
              <a:buChar char="•"/>
            </a:pPr>
            <a:r>
              <a:rPr lang="en-US" sz="1730" dirty="0" smtClean="0">
                <a:latin typeface="Calibri" panose="020F0502020204030204" pitchFamily="34" charset="0"/>
              </a:rPr>
              <a:t>Use of webcams (the risks are obvious)</a:t>
            </a:r>
          </a:p>
          <a:p>
            <a:pPr marL="395288" indent="-223838">
              <a:buClr>
                <a:srgbClr val="00B050"/>
              </a:buClr>
              <a:buSzPct val="93000"/>
              <a:buFont typeface="Arial" panose="020B0604020202020204" pitchFamily="34" charset="0"/>
              <a:buChar char="•"/>
            </a:pPr>
            <a:r>
              <a:rPr lang="en-US" sz="1730" dirty="0" smtClean="0">
                <a:latin typeface="Calibri" panose="020F0502020204030204" pitchFamily="34" charset="0"/>
              </a:rPr>
              <a:t>Voice masking technology (to disguise a voice so you can’t tell their sex or age, or even their accent)</a:t>
            </a:r>
          </a:p>
          <a:p>
            <a:pPr marL="395288" indent="-223838">
              <a:buClr>
                <a:srgbClr val="00B050"/>
              </a:buClr>
              <a:buSzPct val="93000"/>
              <a:buFont typeface="Arial" panose="020B0604020202020204" pitchFamily="34" charset="0"/>
              <a:buChar char="•"/>
            </a:pPr>
            <a:r>
              <a:rPr lang="en-US" sz="1730" dirty="0" smtClean="0">
                <a:latin typeface="Calibri" panose="020F0502020204030204" pitchFamily="34" charset="0"/>
              </a:rPr>
              <a:t>It is often overlooked that online games are also a source of cyber attacks on a user’s computer or mobile phone – viruses, phishing or spyware are well-reported examples of problems associated with certain online gaming.</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148</a:t>
            </a:r>
            <a:endParaRPr lang="en-GB" sz="1000" b="1" dirty="0">
              <a:latin typeface="Arial" panose="020B0604020202020204" pitchFamily="34" charset="0"/>
              <a:cs typeface="Arial" panose="020B0604020202020204" pitchFamily="34" charset="0"/>
            </a:endParaRPr>
          </a:p>
        </p:txBody>
      </p:sp>
      <p:sp>
        <p:nvSpPr>
          <p:cNvPr id="2" name="Rectangle 1"/>
          <p:cNvSpPr/>
          <p:nvPr/>
        </p:nvSpPr>
        <p:spPr>
          <a:xfrm>
            <a:off x="323850" y="5661248"/>
            <a:ext cx="8496622" cy="923330"/>
          </a:xfrm>
          <a:prstGeom prst="rect">
            <a:avLst/>
          </a:prstGeom>
          <a:solidFill>
            <a:schemeClr val="accent5">
              <a:lumMod val="40000"/>
              <a:lumOff val="60000"/>
            </a:schemeClr>
          </a:solidFill>
        </p:spPr>
        <p:txBody>
          <a:bodyPr wrap="square">
            <a:spAutoFit/>
          </a:bodyPr>
          <a:lstStyle/>
          <a:p>
            <a:pPr>
              <a:buClr>
                <a:srgbClr val="00B050"/>
              </a:buClr>
              <a:buSzPct val="93000"/>
            </a:pPr>
            <a:r>
              <a:rPr lang="en-US" b="1" dirty="0">
                <a:solidFill>
                  <a:srgbClr val="FF0000"/>
                </a:solidFill>
                <a:latin typeface="Calibri" panose="020F0502020204030204" pitchFamily="34" charset="0"/>
              </a:rPr>
              <a:t>Exercise 8c </a:t>
            </a:r>
            <a:r>
              <a:rPr lang="en-US" dirty="0">
                <a:solidFill>
                  <a:srgbClr val="FF0000"/>
                </a:solidFill>
                <a:latin typeface="Calibri" panose="020F0502020204030204" pitchFamily="34" charset="0"/>
              </a:rPr>
              <a:t>– Find out what safety measures should be taken when playing games on the Internet. Write an article on these safety measures and also include ways to minimise or remove these risks.</a:t>
            </a:r>
          </a:p>
        </p:txBody>
      </p:sp>
      <p:sp>
        <p:nvSpPr>
          <p:cNvPr id="8" name="Rectangle 7"/>
          <p:cNvSpPr/>
          <p:nvPr/>
        </p:nvSpPr>
        <p:spPr>
          <a:xfrm>
            <a:off x="323850" y="1174398"/>
            <a:ext cx="8496622" cy="646331"/>
          </a:xfrm>
          <a:prstGeom prst="rect">
            <a:avLst/>
          </a:prstGeom>
          <a:solidFill>
            <a:schemeClr val="accent5">
              <a:lumMod val="40000"/>
              <a:lumOff val="60000"/>
            </a:schemeClr>
          </a:solidFill>
        </p:spPr>
        <p:txBody>
          <a:bodyPr wrap="square">
            <a:spAutoFit/>
          </a:bodyPr>
          <a:lstStyle/>
          <a:p>
            <a:pPr>
              <a:buClr>
                <a:srgbClr val="00B050"/>
              </a:buClr>
              <a:buSzPct val="93000"/>
            </a:pPr>
            <a:r>
              <a:rPr lang="en-US" b="1" dirty="0">
                <a:solidFill>
                  <a:srgbClr val="FF0000"/>
                </a:solidFill>
                <a:latin typeface="Calibri" panose="020F0502020204030204" pitchFamily="34" charset="0"/>
              </a:rPr>
              <a:t>Exercise </a:t>
            </a:r>
            <a:r>
              <a:rPr lang="en-US" b="1" dirty="0" smtClean="0">
                <a:solidFill>
                  <a:srgbClr val="FF0000"/>
                </a:solidFill>
                <a:latin typeface="Calibri" panose="020F0502020204030204" pitchFamily="34" charset="0"/>
              </a:rPr>
              <a:t>8b </a:t>
            </a:r>
            <a:r>
              <a:rPr lang="en-US" dirty="0">
                <a:solidFill>
                  <a:srgbClr val="FF0000"/>
                </a:solidFill>
                <a:latin typeface="Calibri" panose="020F0502020204030204" pitchFamily="34" charset="0"/>
              </a:rPr>
              <a:t>– </a:t>
            </a:r>
            <a:r>
              <a:rPr lang="en-US" dirty="0" smtClean="0">
                <a:solidFill>
                  <a:srgbClr val="FF0000"/>
                </a:solidFill>
                <a:latin typeface="Calibri" panose="020F0502020204030204" pitchFamily="34" charset="0"/>
              </a:rPr>
              <a:t>Evaluate your own use of email and social media / networking sites. Which of the previous e-safety strategies do you use.</a:t>
            </a:r>
            <a:endParaRPr lang="en-US" dirty="0">
              <a:solidFill>
                <a:srgbClr val="FF0000"/>
              </a:solidFill>
              <a:latin typeface="Calibri" panose="020F0502020204030204" pitchFamily="34" charset="0"/>
            </a:endParaRPr>
          </a:p>
        </p:txBody>
      </p:sp>
    </p:spTree>
    <p:extLst>
      <p:ext uri="{BB962C8B-B14F-4D97-AF65-F5344CB8AC3E}">
        <p14:creationId xmlns:p14="http://schemas.microsoft.com/office/powerpoint/2010/main" val="42565048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8.3 – Security of Data</a:t>
            </a:r>
            <a:endParaRPr lang="en-GB" b="1" dirty="0" smtClean="0"/>
          </a:p>
        </p:txBody>
      </p:sp>
      <p:sp>
        <p:nvSpPr>
          <p:cNvPr id="4" name="Rectangle 3"/>
          <p:cNvSpPr/>
          <p:nvPr/>
        </p:nvSpPr>
        <p:spPr>
          <a:xfrm>
            <a:off x="323850" y="1155809"/>
            <a:ext cx="8496622" cy="5355312"/>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dirty="0" smtClean="0">
                <a:latin typeface="Calibri" panose="020F0502020204030204" pitchFamily="34" charset="0"/>
              </a:rPr>
              <a:t>The previous list is by no means exhaustive but gives some idea of the risks associated with using computers and tablets online. It also indicated that gaming and the use of mobile phones carry equal risks. Basically any device that allows communication (either through the Internet, via phone networks or even via wireless communications) has a number of associated risks. As long as users take simple precautions, the risks are considerably minimised and ICT can be used to the full.</a:t>
            </a:r>
          </a:p>
          <a:p>
            <a:pPr>
              <a:buClr>
                <a:srgbClr val="00B050"/>
              </a:buClr>
              <a:buSzPct val="93000"/>
            </a:pPr>
            <a:r>
              <a:rPr lang="en-US" b="1" dirty="0" smtClean="0">
                <a:latin typeface="Calibri" panose="020F0502020204030204" pitchFamily="34" charset="0"/>
              </a:rPr>
              <a:t>8.3 – Security of Data</a:t>
            </a:r>
          </a:p>
          <a:p>
            <a:pPr marL="234950" indent="-234950">
              <a:buClr>
                <a:srgbClr val="00B050"/>
              </a:buClr>
              <a:buSzPct val="93000"/>
              <a:buFont typeface="Wingdings 3" panose="05040102010807070707" pitchFamily="18" charset="2"/>
              <a:buChar char=""/>
            </a:pPr>
            <a:r>
              <a:rPr lang="en-US" dirty="0" smtClean="0">
                <a:latin typeface="Calibri" panose="020F0502020204030204" pitchFamily="34" charset="0"/>
              </a:rPr>
              <a:t>There are a number of </a:t>
            </a:r>
            <a:r>
              <a:rPr lang="en-US" b="1" dirty="0" smtClean="0">
                <a:latin typeface="Calibri" panose="020F0502020204030204" pitchFamily="34" charset="0"/>
              </a:rPr>
              <a:t>security risks</a:t>
            </a:r>
            <a:r>
              <a:rPr lang="en-US" dirty="0" smtClean="0">
                <a:latin typeface="Calibri" panose="020F0502020204030204" pitchFamily="34" charset="0"/>
              </a:rPr>
              <a:t> associated with any electronic device that connects to a network (internet or mobile phone networks being the most common). The following risks will be covered:</a:t>
            </a:r>
          </a:p>
          <a:p>
            <a:pPr>
              <a:buClr>
                <a:srgbClr val="00B050"/>
              </a:buClr>
              <a:buSzPct val="93000"/>
              <a:tabLst>
                <a:tab pos="234950" algn="l"/>
                <a:tab pos="1606550" algn="l"/>
              </a:tabLst>
            </a:pPr>
            <a:r>
              <a:rPr lang="en-US" sz="1400" dirty="0" smtClean="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hlinkClick r:id="rId3" action="ppaction://hlinksldjump"/>
              </a:rPr>
              <a:t>hacking</a:t>
            </a:r>
            <a:r>
              <a:rPr lang="en-US" dirty="0">
                <a:solidFill>
                  <a:srgbClr val="0070C0"/>
                </a:solidFill>
                <a:latin typeface="Calibri" panose="020F0502020204030204" pitchFamily="34" charset="0"/>
              </a:rPr>
              <a:t>	</a:t>
            </a:r>
            <a:r>
              <a:rPr lang="en-US" dirty="0">
                <a:solidFill>
                  <a:srgbClr val="0070C0"/>
                </a:solidFill>
                <a:latin typeface="Calibri" panose="020F0502020204030204" pitchFamily="34" charset="0"/>
                <a:sym typeface="Wingdings 2" panose="05020102010507070707" pitchFamily="18" charset="2"/>
              </a:rPr>
              <a:t> </a:t>
            </a:r>
            <a:r>
              <a:rPr lang="en-US" sz="1400" dirty="0">
                <a:solidFill>
                  <a:srgbClr val="0070C0"/>
                </a:solidFill>
                <a:latin typeface="Calibri" panose="020F0502020204030204" pitchFamily="34" charset="0"/>
                <a:sym typeface="Wingdings 2" panose="05020102010507070707" pitchFamily="18" charset="2"/>
              </a:rPr>
              <a:t></a:t>
            </a:r>
            <a:r>
              <a:rPr lang="en-US" dirty="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phishing</a:t>
            </a:r>
            <a:r>
              <a:rPr lang="en-US" dirty="0">
                <a:solidFill>
                  <a:srgbClr val="0070C0"/>
                </a:solidFill>
                <a:latin typeface="Calibri" panose="020F0502020204030204" pitchFamily="34" charset="0"/>
              </a:rPr>
              <a:t>	</a:t>
            </a:r>
            <a:br>
              <a:rPr lang="en-US" dirty="0">
                <a:solidFill>
                  <a:srgbClr val="0070C0"/>
                </a:solidFill>
                <a:latin typeface="Calibri" panose="020F0502020204030204" pitchFamily="34" charset="0"/>
              </a:rPr>
            </a:br>
            <a:r>
              <a:rPr lang="en-US" dirty="0">
                <a:solidFill>
                  <a:srgbClr val="0070C0"/>
                </a:solidFill>
                <a:latin typeface="Calibri" panose="020F0502020204030204" pitchFamily="34" charset="0"/>
              </a:rPr>
              <a:t>	</a:t>
            </a:r>
            <a:r>
              <a:rPr lang="en-US" sz="1400" dirty="0">
                <a:solidFill>
                  <a:srgbClr val="0070C0"/>
                </a:solidFill>
                <a:latin typeface="Calibri" panose="020F0502020204030204" pitchFamily="34" charset="0"/>
                <a:sym typeface="Wingdings 2" panose="05020102010507070707" pitchFamily="18" charset="2"/>
              </a:rPr>
              <a:t></a:t>
            </a:r>
            <a:r>
              <a:rPr lang="en-US" dirty="0">
                <a:solidFill>
                  <a:srgbClr val="0070C0"/>
                </a:solidFill>
                <a:latin typeface="Calibri" panose="020F0502020204030204" pitchFamily="34" charset="0"/>
                <a:sym typeface="Wingdings 2" panose="05020102010507070707" pitchFamily="18" charset="2"/>
              </a:rPr>
              <a:t> </a:t>
            </a:r>
            <a:r>
              <a:rPr lang="en-US" dirty="0" err="1" smtClean="0">
                <a:solidFill>
                  <a:srgbClr val="0070C0"/>
                </a:solidFill>
                <a:latin typeface="Calibri" panose="020F0502020204030204" pitchFamily="34" charset="0"/>
              </a:rPr>
              <a:t>smishing</a:t>
            </a:r>
            <a:r>
              <a:rPr lang="en-US" dirty="0">
                <a:solidFill>
                  <a:srgbClr val="0070C0"/>
                </a:solidFill>
                <a:latin typeface="Calibri" panose="020F0502020204030204" pitchFamily="34" charset="0"/>
              </a:rPr>
              <a:t>	</a:t>
            </a:r>
            <a:r>
              <a:rPr lang="en-US" dirty="0">
                <a:solidFill>
                  <a:srgbClr val="0070C0"/>
                </a:solidFill>
                <a:latin typeface="Calibri" panose="020F0502020204030204" pitchFamily="34" charset="0"/>
                <a:sym typeface="Wingdings 2" panose="05020102010507070707" pitchFamily="18" charset="2"/>
              </a:rPr>
              <a:t> </a:t>
            </a:r>
            <a:r>
              <a:rPr lang="en-US" sz="1400" dirty="0">
                <a:solidFill>
                  <a:srgbClr val="0070C0"/>
                </a:solidFill>
                <a:latin typeface="Calibri" panose="020F0502020204030204" pitchFamily="34" charset="0"/>
                <a:sym typeface="Wingdings 2" panose="05020102010507070707" pitchFamily="18" charset="2"/>
              </a:rPr>
              <a:t></a:t>
            </a:r>
            <a:r>
              <a:rPr lang="en-US" dirty="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vishing</a:t>
            </a:r>
            <a:endParaRPr lang="en-US" dirty="0">
              <a:solidFill>
                <a:srgbClr val="0070C0"/>
              </a:solidFill>
              <a:latin typeface="Calibri" panose="020F0502020204030204" pitchFamily="34" charset="0"/>
            </a:endParaRPr>
          </a:p>
          <a:p>
            <a:pPr>
              <a:buClr>
                <a:srgbClr val="00B050"/>
              </a:buClr>
              <a:buSzPct val="93000"/>
              <a:tabLst>
                <a:tab pos="234950" algn="l"/>
                <a:tab pos="1606550" algn="l"/>
              </a:tabLst>
            </a:pPr>
            <a:r>
              <a:rPr lang="en-US" sz="1400" dirty="0" smtClean="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pharming</a:t>
            </a:r>
            <a:r>
              <a:rPr lang="en-US" dirty="0">
                <a:solidFill>
                  <a:srgbClr val="0070C0"/>
                </a:solidFill>
                <a:latin typeface="Calibri" panose="020F0502020204030204" pitchFamily="34" charset="0"/>
              </a:rPr>
              <a:t>	</a:t>
            </a:r>
            <a:r>
              <a:rPr lang="en-US" dirty="0">
                <a:solidFill>
                  <a:srgbClr val="0070C0"/>
                </a:solidFill>
                <a:latin typeface="Calibri" panose="020F0502020204030204" pitchFamily="34" charset="0"/>
                <a:sym typeface="Wingdings 2" panose="05020102010507070707" pitchFamily="18" charset="2"/>
              </a:rPr>
              <a:t> </a:t>
            </a:r>
            <a:r>
              <a:rPr lang="en-US" sz="1400" dirty="0">
                <a:solidFill>
                  <a:srgbClr val="0070C0"/>
                </a:solidFill>
                <a:latin typeface="Calibri" panose="020F0502020204030204" pitchFamily="34" charset="0"/>
                <a:sym typeface="Wingdings 2" panose="05020102010507070707" pitchFamily="18" charset="2"/>
              </a:rPr>
              <a:t></a:t>
            </a:r>
            <a:r>
              <a:rPr lang="en-US" dirty="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spyware</a:t>
            </a:r>
            <a:endParaRPr lang="en-US" dirty="0">
              <a:solidFill>
                <a:srgbClr val="0070C0"/>
              </a:solidFill>
              <a:latin typeface="Calibri" panose="020F0502020204030204" pitchFamily="34" charset="0"/>
            </a:endParaRPr>
          </a:p>
          <a:p>
            <a:pPr>
              <a:buClr>
                <a:srgbClr val="00B050"/>
              </a:buClr>
              <a:buSzPct val="93000"/>
              <a:tabLst>
                <a:tab pos="234950" algn="l"/>
                <a:tab pos="1606550" algn="l"/>
              </a:tabLst>
            </a:pPr>
            <a:r>
              <a:rPr lang="en-US" sz="1400" dirty="0" smtClean="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viruses</a:t>
            </a:r>
            <a:r>
              <a:rPr lang="en-US" dirty="0">
                <a:solidFill>
                  <a:srgbClr val="0070C0"/>
                </a:solidFill>
                <a:latin typeface="Calibri" panose="020F0502020204030204" pitchFamily="34" charset="0"/>
              </a:rPr>
              <a:t>	</a:t>
            </a:r>
            <a:r>
              <a:rPr lang="en-US" dirty="0">
                <a:solidFill>
                  <a:srgbClr val="0070C0"/>
                </a:solidFill>
                <a:latin typeface="Calibri" panose="020F0502020204030204" pitchFamily="34" charset="0"/>
                <a:sym typeface="Wingdings 2" panose="05020102010507070707" pitchFamily="18" charset="2"/>
              </a:rPr>
              <a:t> </a:t>
            </a:r>
            <a:r>
              <a:rPr lang="en-US" sz="1400" dirty="0">
                <a:solidFill>
                  <a:srgbClr val="0070C0"/>
                </a:solidFill>
                <a:latin typeface="Calibri" panose="020F0502020204030204" pitchFamily="34" charset="0"/>
                <a:sym typeface="Wingdings 2" panose="05020102010507070707" pitchFamily="18" charset="2"/>
              </a:rPr>
              <a:t></a:t>
            </a:r>
            <a:r>
              <a:rPr lang="en-US" dirty="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spam</a:t>
            </a:r>
            <a:endParaRPr lang="en-US" dirty="0">
              <a:solidFill>
                <a:srgbClr val="0070C0"/>
              </a:solidFill>
              <a:latin typeface="Calibri" panose="020F0502020204030204" pitchFamily="34" charset="0"/>
            </a:endParaRPr>
          </a:p>
          <a:p>
            <a:pPr marL="234950">
              <a:buClr>
                <a:srgbClr val="00B050"/>
              </a:buClr>
              <a:buSzPct val="93000"/>
              <a:tabLst>
                <a:tab pos="234950" algn="l"/>
                <a:tab pos="2286000" algn="l"/>
              </a:tabLst>
            </a:pPr>
            <a:r>
              <a:rPr lang="en-US" sz="1400" dirty="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cookies</a:t>
            </a:r>
            <a:endParaRPr lang="en-US" sz="1400" dirty="0" smtClean="0">
              <a:solidFill>
                <a:srgbClr val="0070C0"/>
              </a:solidFill>
              <a:latin typeface="Calibri" panose="020F0502020204030204" pitchFamily="34" charset="0"/>
              <a:sym typeface="Wingdings 2" panose="05020102010507070707" pitchFamily="18" charset="2"/>
            </a:endParaRPr>
          </a:p>
          <a:p>
            <a:pPr marL="234950">
              <a:buClr>
                <a:srgbClr val="00B050"/>
              </a:buClr>
              <a:buSzPct val="93000"/>
              <a:tabLst>
                <a:tab pos="234950" algn="l"/>
                <a:tab pos="2286000" algn="l"/>
              </a:tabLst>
            </a:pPr>
            <a:r>
              <a:rPr lang="en-US" sz="1400" dirty="0" smtClean="0">
                <a:solidFill>
                  <a:srgbClr val="0070C0"/>
                </a:solidFill>
                <a:latin typeface="Calibri" panose="020F0502020204030204" pitchFamily="34" charset="0"/>
                <a:sym typeface="Wingdings 2" panose="05020102010507070707" pitchFamily="18" charset="2"/>
              </a:rPr>
              <a:t></a:t>
            </a:r>
            <a:r>
              <a:rPr lang="en-US" dirty="0" smtClean="0">
                <a:solidFill>
                  <a:srgbClr val="0070C0"/>
                </a:solidFill>
                <a:latin typeface="Calibri" panose="020F0502020204030204" pitchFamily="34" charset="0"/>
                <a:sym typeface="Wingdings 2" panose="05020102010507070707" pitchFamily="18" charset="2"/>
              </a:rPr>
              <a:t> </a:t>
            </a:r>
            <a:r>
              <a:rPr lang="en-US" dirty="0" smtClean="0">
                <a:solidFill>
                  <a:srgbClr val="0070C0"/>
                </a:solidFill>
                <a:latin typeface="Calibri" panose="020F0502020204030204" pitchFamily="34" charset="0"/>
              </a:rPr>
              <a:t>moderated and unmoderated forums</a:t>
            </a:r>
          </a:p>
          <a:p>
            <a:pPr marL="285750" indent="-285750">
              <a:buClr>
                <a:srgbClr val="00B050"/>
              </a:buClr>
              <a:buSzPct val="93000"/>
              <a:buFont typeface="Wingdings 3" panose="05040102010807070707" pitchFamily="18" charset="2"/>
              <a:buChar char=""/>
              <a:tabLst>
                <a:tab pos="234950" algn="l"/>
                <a:tab pos="2286000" algn="l"/>
              </a:tabLst>
            </a:pPr>
            <a:endParaRPr lang="en-US" dirty="0" smtClean="0">
              <a:latin typeface="Calibri" panose="020F0502020204030204" pitchFamily="34" charset="0"/>
            </a:endParaRPr>
          </a:p>
          <a:p>
            <a:pPr marL="285750" indent="-285750">
              <a:buClr>
                <a:srgbClr val="00B050"/>
              </a:buClr>
              <a:buSzPct val="93000"/>
              <a:buFont typeface="Wingdings 3" panose="05040102010807070707" pitchFamily="18" charset="2"/>
              <a:buChar char=""/>
              <a:tabLst>
                <a:tab pos="234950" algn="l"/>
                <a:tab pos="2286000" algn="l"/>
              </a:tabLst>
            </a:pPr>
            <a:r>
              <a:rPr lang="en-US" dirty="0" smtClean="0">
                <a:latin typeface="Calibri" panose="020F0502020204030204" pitchFamily="34" charset="0"/>
              </a:rPr>
              <a:t>Each security risk, together with its description, possible effects and how to minimise it are set out in diagram </a:t>
            </a:r>
            <a:r>
              <a:rPr lang="en-US" b="1" dirty="0" smtClean="0">
                <a:latin typeface="Calibri" panose="020F0502020204030204" pitchFamily="34" charset="0"/>
              </a:rPr>
              <a:t>8.1</a:t>
            </a:r>
          </a:p>
        </p:txBody>
      </p:sp>
      <p:sp>
        <p:nvSpPr>
          <p:cNvPr id="7" name="Round Same Side Corner Rectangle 6">
            <a:hlinkClick r:id="rId4"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149</a:t>
            </a:r>
            <a:endParaRPr lang="en-GB" sz="1000" b="1" dirty="0">
              <a:latin typeface="Arial" panose="020B0604020202020204" pitchFamily="34" charset="0"/>
              <a:cs typeface="Arial" panose="020B0604020202020204" pitchFamily="34" charset="0"/>
            </a:endParaRPr>
          </a:p>
        </p:txBody>
      </p:sp>
      <p:grpSp>
        <p:nvGrpSpPr>
          <p:cNvPr id="21" name="Group 20"/>
          <p:cNvGrpSpPr/>
          <p:nvPr/>
        </p:nvGrpSpPr>
        <p:grpSpPr>
          <a:xfrm>
            <a:off x="4427984" y="3813952"/>
            <a:ext cx="4320480" cy="1919304"/>
            <a:chOff x="4355976" y="3813952"/>
            <a:chExt cx="4320480" cy="1919304"/>
          </a:xfrm>
        </p:grpSpPr>
        <p:sp>
          <p:nvSpPr>
            <p:cNvPr id="8" name="TextBox 7"/>
            <p:cNvSpPr txBox="1"/>
            <p:nvPr/>
          </p:nvSpPr>
          <p:spPr>
            <a:xfrm>
              <a:off x="6588224" y="5210036"/>
              <a:ext cx="2088232" cy="523220"/>
            </a:xfrm>
            <a:prstGeom prst="rect">
              <a:avLst/>
            </a:prstGeom>
            <a:solidFill>
              <a:schemeClr val="accent4">
                <a:lumMod val="40000"/>
                <a:lumOff val="60000"/>
              </a:schemeClr>
            </a:solidFill>
            <a:ln w="28575">
              <a:solidFill>
                <a:srgbClr val="B21212"/>
              </a:solidFill>
            </a:ln>
          </p:spPr>
          <p:txBody>
            <a:bodyPr wrap="square" rtlCol="0">
              <a:spAutoFit/>
            </a:bodyPr>
            <a:lstStyle/>
            <a:p>
              <a:pPr algn="ctr"/>
              <a:r>
                <a:rPr lang="en-US" sz="1400" dirty="0" smtClean="0"/>
                <a:t>Methods to help remove the security risk</a:t>
              </a:r>
              <a:endParaRPr lang="en-GB" sz="1400" dirty="0"/>
            </a:p>
          </p:txBody>
        </p:sp>
        <p:sp>
          <p:nvSpPr>
            <p:cNvPr id="9" name="TextBox 8"/>
            <p:cNvSpPr txBox="1"/>
            <p:nvPr/>
          </p:nvSpPr>
          <p:spPr>
            <a:xfrm>
              <a:off x="6588224" y="4511994"/>
              <a:ext cx="2088232" cy="523220"/>
            </a:xfrm>
            <a:prstGeom prst="rect">
              <a:avLst/>
            </a:prstGeom>
            <a:solidFill>
              <a:schemeClr val="accent1">
                <a:lumMod val="40000"/>
                <a:lumOff val="60000"/>
              </a:schemeClr>
            </a:solidFill>
            <a:ln w="28575">
              <a:solidFill>
                <a:srgbClr val="B21212"/>
              </a:solidFill>
            </a:ln>
          </p:spPr>
          <p:txBody>
            <a:bodyPr wrap="square" rtlCol="0">
              <a:spAutoFit/>
            </a:bodyPr>
            <a:lstStyle/>
            <a:p>
              <a:pPr algn="ctr"/>
              <a:r>
                <a:rPr lang="en-US" sz="1400" dirty="0" smtClean="0"/>
                <a:t>Possible effect of the security risk</a:t>
              </a:r>
              <a:endParaRPr lang="en-GB" sz="1400" dirty="0"/>
            </a:p>
          </p:txBody>
        </p:sp>
        <p:sp>
          <p:nvSpPr>
            <p:cNvPr id="10" name="TextBox 9"/>
            <p:cNvSpPr txBox="1"/>
            <p:nvPr/>
          </p:nvSpPr>
          <p:spPr>
            <a:xfrm>
              <a:off x="6588224" y="3813952"/>
              <a:ext cx="2088232" cy="523220"/>
            </a:xfrm>
            <a:prstGeom prst="rect">
              <a:avLst/>
            </a:prstGeom>
            <a:solidFill>
              <a:schemeClr val="accent3">
                <a:lumMod val="60000"/>
                <a:lumOff val="40000"/>
              </a:schemeClr>
            </a:solidFill>
            <a:ln w="28575">
              <a:solidFill>
                <a:srgbClr val="B21212"/>
              </a:solidFill>
            </a:ln>
          </p:spPr>
          <p:txBody>
            <a:bodyPr wrap="square" rtlCol="0">
              <a:spAutoFit/>
            </a:bodyPr>
            <a:lstStyle/>
            <a:p>
              <a:pPr algn="ctr"/>
              <a:r>
                <a:rPr lang="en-US" sz="1400" dirty="0" smtClean="0"/>
                <a:t>Description of the security risk</a:t>
              </a:r>
              <a:endParaRPr lang="en-GB" sz="1400" dirty="0"/>
            </a:p>
          </p:txBody>
        </p:sp>
        <p:cxnSp>
          <p:nvCxnSpPr>
            <p:cNvPr id="11" name="Straight Connector 10"/>
            <p:cNvCxnSpPr/>
            <p:nvPr/>
          </p:nvCxnSpPr>
          <p:spPr>
            <a:xfrm>
              <a:off x="5004048" y="4075562"/>
              <a:ext cx="0" cy="1396327"/>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355976" y="4509120"/>
              <a:ext cx="1368152" cy="523220"/>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US" sz="1400" b="1" dirty="0" smtClean="0"/>
                <a:t>Name of the security risk</a:t>
              </a:r>
              <a:endParaRPr lang="en-GB" sz="1400" b="1" dirty="0"/>
            </a:p>
          </p:txBody>
        </p:sp>
        <p:cxnSp>
          <p:nvCxnSpPr>
            <p:cNvPr id="13" name="Straight Arrow Connector 12"/>
            <p:cNvCxnSpPr>
              <a:endCxn id="10" idx="1"/>
            </p:cNvCxnSpPr>
            <p:nvPr/>
          </p:nvCxnSpPr>
          <p:spPr>
            <a:xfrm>
              <a:off x="5004048" y="4075562"/>
              <a:ext cx="1584176"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004048" y="5471889"/>
              <a:ext cx="1584176"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3"/>
              <a:endCxn id="9" idx="1"/>
            </p:cNvCxnSpPr>
            <p:nvPr/>
          </p:nvCxnSpPr>
          <p:spPr>
            <a:xfrm>
              <a:off x="5724128" y="4770730"/>
              <a:ext cx="864096" cy="2874"/>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3634859"/>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8.3.1 – Security of Data - Hacking</a:t>
            </a:r>
            <a:endParaRPr lang="en-GB" sz="4000" b="1" dirty="0" smtClean="0"/>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149</a:t>
            </a:r>
            <a:endParaRPr lang="en-GB" sz="1000" b="1" dirty="0">
              <a:latin typeface="Arial" panose="020B0604020202020204" pitchFamily="34" charset="0"/>
              <a:cs typeface="Arial" panose="020B0604020202020204" pitchFamily="34" charset="0"/>
            </a:endParaRPr>
          </a:p>
        </p:txBody>
      </p:sp>
      <p:grpSp>
        <p:nvGrpSpPr>
          <p:cNvPr id="21" name="Group 20"/>
          <p:cNvGrpSpPr/>
          <p:nvPr/>
        </p:nvGrpSpPr>
        <p:grpSpPr>
          <a:xfrm>
            <a:off x="539552" y="1333349"/>
            <a:ext cx="5323070" cy="5064239"/>
            <a:chOff x="4355976" y="3812703"/>
            <a:chExt cx="4913604" cy="2076653"/>
          </a:xfrm>
        </p:grpSpPr>
        <p:sp>
          <p:nvSpPr>
            <p:cNvPr id="8" name="TextBox 7"/>
            <p:cNvSpPr txBox="1"/>
            <p:nvPr/>
          </p:nvSpPr>
          <p:spPr>
            <a:xfrm>
              <a:off x="6583127" y="5233077"/>
              <a:ext cx="2686453" cy="656279"/>
            </a:xfrm>
            <a:prstGeom prst="rect">
              <a:avLst/>
            </a:prstGeom>
            <a:solidFill>
              <a:schemeClr val="accent4">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Use of Firewalls</a:t>
              </a:r>
            </a:p>
            <a:p>
              <a:pPr marL="173038" indent="-173038">
                <a:buClr>
                  <a:srgbClr val="00B050"/>
                </a:buClr>
                <a:buFont typeface="Arial" panose="020B0604020202020204" pitchFamily="34" charset="0"/>
                <a:buChar char="•"/>
              </a:pPr>
              <a:r>
                <a:rPr lang="en-US" sz="1400" dirty="0" smtClean="0"/>
                <a:t>Use of strong (frequently changed passwords and user ID’s,</a:t>
              </a:r>
            </a:p>
            <a:p>
              <a:pPr marL="173038" indent="-173038">
                <a:buClr>
                  <a:srgbClr val="00B050"/>
                </a:buClr>
                <a:buFont typeface="Arial" panose="020B0604020202020204" pitchFamily="34" charset="0"/>
                <a:buChar char="•"/>
              </a:pPr>
              <a:r>
                <a:rPr lang="en-US" sz="1400" dirty="0" smtClean="0"/>
                <a:t>Use of intrusion detection software</a:t>
              </a:r>
            </a:p>
            <a:p>
              <a:pPr marL="173038" indent="-173038">
                <a:buClr>
                  <a:srgbClr val="00B050"/>
                </a:buClr>
                <a:buFont typeface="Arial" panose="020B0604020202020204" pitchFamily="34" charset="0"/>
                <a:buChar char="•"/>
              </a:pPr>
              <a:r>
                <a:rPr lang="en-US" sz="1400" dirty="0" smtClean="0"/>
                <a:t>Use of User IDs and Passwords</a:t>
              </a:r>
              <a:endParaRPr lang="en-GB" sz="1400" dirty="0"/>
            </a:p>
          </p:txBody>
        </p:sp>
        <p:sp>
          <p:nvSpPr>
            <p:cNvPr id="9" name="TextBox 8"/>
            <p:cNvSpPr txBox="1"/>
            <p:nvPr/>
          </p:nvSpPr>
          <p:spPr>
            <a:xfrm>
              <a:off x="6588224" y="4486184"/>
              <a:ext cx="2681356" cy="567934"/>
            </a:xfrm>
            <a:prstGeom prst="rect">
              <a:avLst/>
            </a:prstGeom>
            <a:solidFill>
              <a:schemeClr val="accent1">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This can lead to identity theft or the misuse of personal information</a:t>
              </a:r>
            </a:p>
            <a:p>
              <a:pPr marL="173038" indent="-173038">
                <a:buClr>
                  <a:srgbClr val="00B050"/>
                </a:buClr>
                <a:buFont typeface="Arial" panose="020B0604020202020204" pitchFamily="34" charset="0"/>
                <a:buChar char="•"/>
              </a:pPr>
              <a:r>
                <a:rPr lang="en-US" sz="1400" dirty="0" smtClean="0"/>
                <a:t>Data can be deleted, changed or corrupted on a user’s computer</a:t>
              </a:r>
              <a:endParaRPr lang="en-GB" sz="1400" dirty="0"/>
            </a:p>
          </p:txBody>
        </p:sp>
        <p:sp>
          <p:nvSpPr>
            <p:cNvPr id="10" name="TextBox 9"/>
            <p:cNvSpPr txBox="1"/>
            <p:nvPr/>
          </p:nvSpPr>
          <p:spPr>
            <a:xfrm>
              <a:off x="6583127" y="3812703"/>
              <a:ext cx="2553514" cy="302898"/>
            </a:xfrm>
            <a:prstGeom prst="rect">
              <a:avLst/>
            </a:prstGeom>
            <a:solidFill>
              <a:schemeClr val="accent3">
                <a:lumMod val="60000"/>
                <a:lumOff val="4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a:t>This is the act of gaining unauthorized access to a computer system</a:t>
              </a:r>
              <a:endParaRPr lang="en-GB" sz="1400" dirty="0"/>
            </a:p>
          </p:txBody>
        </p:sp>
        <p:cxnSp>
          <p:nvCxnSpPr>
            <p:cNvPr id="11" name="Straight Connector 10"/>
            <p:cNvCxnSpPr/>
            <p:nvPr/>
          </p:nvCxnSpPr>
          <p:spPr>
            <a:xfrm>
              <a:off x="4998952" y="3964152"/>
              <a:ext cx="0" cy="1564203"/>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355976" y="4695974"/>
              <a:ext cx="1368152" cy="151449"/>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US" b="1" dirty="0" smtClean="0"/>
                <a:t>Hacking</a:t>
              </a:r>
              <a:endParaRPr lang="en-GB" b="1" dirty="0"/>
            </a:p>
          </p:txBody>
        </p:sp>
        <p:cxnSp>
          <p:nvCxnSpPr>
            <p:cNvPr id="13" name="Straight Arrow Connector 12"/>
            <p:cNvCxnSpPr>
              <a:endCxn id="10" idx="1"/>
            </p:cNvCxnSpPr>
            <p:nvPr/>
          </p:nvCxnSpPr>
          <p:spPr>
            <a:xfrm>
              <a:off x="4998952" y="3964152"/>
              <a:ext cx="1584176"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998952" y="5528355"/>
              <a:ext cx="1584176"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3"/>
              <a:endCxn id="9" idx="1"/>
            </p:cNvCxnSpPr>
            <p:nvPr/>
          </p:nvCxnSpPr>
          <p:spPr>
            <a:xfrm flipV="1">
              <a:off x="5724128" y="4770151"/>
              <a:ext cx="864096" cy="1547"/>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Oval Callout 22"/>
          <p:cNvSpPr/>
          <p:nvPr/>
        </p:nvSpPr>
        <p:spPr>
          <a:xfrm>
            <a:off x="6012160" y="1198867"/>
            <a:ext cx="2736304" cy="2806197"/>
          </a:xfrm>
          <a:prstGeom prst="wedgeEllipseCallout">
            <a:avLst>
              <a:gd name="adj1" fmla="val -69207"/>
              <a:gd name="adj2" fmla="val -40544"/>
            </a:avLst>
          </a:prstGeom>
          <a:solidFill>
            <a:schemeClr val="accent6">
              <a:lumMod val="40000"/>
              <a:lumOff val="60000"/>
            </a:schemeClr>
          </a:solidFill>
          <a:ln>
            <a:solidFill>
              <a:srgbClr val="F5393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200" dirty="0" smtClean="0">
                <a:solidFill>
                  <a:schemeClr val="tx1"/>
                </a:solidFill>
                <a:latin typeface="Arial" charset="0"/>
              </a:rPr>
              <a:t>CRACKING</a:t>
            </a:r>
            <a:br>
              <a:rPr lang="en-US" sz="1200" dirty="0" smtClean="0">
                <a:solidFill>
                  <a:schemeClr val="tx1"/>
                </a:solidFill>
                <a:latin typeface="Arial" charset="0"/>
              </a:rPr>
            </a:br>
            <a:r>
              <a:rPr lang="en-US" sz="1200" dirty="0" smtClean="0">
                <a:solidFill>
                  <a:schemeClr val="tx1"/>
                </a:solidFill>
                <a:latin typeface="Arial" charset="0"/>
              </a:rPr>
              <a:t>is </a:t>
            </a:r>
            <a:r>
              <a:rPr lang="en-US" sz="1200" dirty="0">
                <a:solidFill>
                  <a:schemeClr val="tx1"/>
                </a:solidFill>
                <a:latin typeface="Arial" charset="0"/>
              </a:rPr>
              <a:t>very </a:t>
            </a:r>
            <a:r>
              <a:rPr lang="en-US" sz="1200" dirty="0" smtClean="0">
                <a:solidFill>
                  <a:schemeClr val="tx1"/>
                </a:solidFill>
                <a:latin typeface="Arial" charset="0"/>
              </a:rPr>
              <a:t>often confused with hacking – cracking is where someone edits the source code of a program (allowing it to be exploited or changed for a specific purpose) It is usually done for a malicious purpose (e.g. to perform a different task, such as send a user to a fake website) Cracking is also illegal and very damaging.</a:t>
            </a:r>
            <a:endParaRPr lang="en-GB" sz="1200" dirty="0">
              <a:solidFill>
                <a:schemeClr val="tx1"/>
              </a:solidFill>
              <a:latin typeface="Arial" charset="0"/>
            </a:endParaRPr>
          </a:p>
        </p:txBody>
      </p:sp>
      <p:sp>
        <p:nvSpPr>
          <p:cNvPr id="26" name="Oval Callout 25"/>
          <p:cNvSpPr/>
          <p:nvPr/>
        </p:nvSpPr>
        <p:spPr>
          <a:xfrm>
            <a:off x="6122436" y="4533873"/>
            <a:ext cx="2121972" cy="1856909"/>
          </a:xfrm>
          <a:prstGeom prst="wedgeEllipseCallout">
            <a:avLst>
              <a:gd name="adj1" fmla="val -71916"/>
              <a:gd name="adj2" fmla="val 27708"/>
            </a:avLst>
          </a:prstGeom>
          <a:solidFill>
            <a:schemeClr val="accent6">
              <a:lumMod val="40000"/>
              <a:lumOff val="60000"/>
            </a:schemeClr>
          </a:solidFill>
          <a:ln>
            <a:solidFill>
              <a:srgbClr val="F5393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200" dirty="0" smtClean="0">
                <a:solidFill>
                  <a:schemeClr val="tx1"/>
                </a:solidFill>
                <a:latin typeface="Arial" charset="0"/>
              </a:rPr>
              <a:t>Use of encryption won’t stop hacking – it makes the data unreadable to the hacker but the data can still be deleted or corrupted.</a:t>
            </a:r>
            <a:endParaRPr lang="en-GB" sz="1200" dirty="0">
              <a:solidFill>
                <a:schemeClr val="tx1"/>
              </a:solidFill>
              <a:latin typeface="Arial" charset="0"/>
            </a:endParaRPr>
          </a:p>
        </p:txBody>
      </p:sp>
      <p:sp>
        <p:nvSpPr>
          <p:cNvPr id="25" name="TextBox 24"/>
          <p:cNvSpPr txBox="1"/>
          <p:nvPr/>
        </p:nvSpPr>
        <p:spPr>
          <a:xfrm>
            <a:off x="314330" y="6237312"/>
            <a:ext cx="2313454" cy="369332"/>
          </a:xfrm>
          <a:prstGeom prst="rect">
            <a:avLst/>
          </a:prstGeom>
          <a:noFill/>
        </p:spPr>
        <p:txBody>
          <a:bodyPr wrap="none" rtlCol="0">
            <a:spAutoFit/>
          </a:bodyPr>
          <a:lstStyle/>
          <a:p>
            <a:r>
              <a:rPr lang="en-US" b="1" dirty="0" smtClean="0"/>
              <a:t>Figure 8.2 </a:t>
            </a:r>
            <a:r>
              <a:rPr lang="en-US" dirty="0" smtClean="0"/>
              <a:t>- Hacking</a:t>
            </a:r>
            <a:endParaRPr lang="en-GB" dirty="0"/>
          </a:p>
        </p:txBody>
      </p:sp>
    </p:spTree>
    <p:extLst>
      <p:ext uri="{BB962C8B-B14F-4D97-AF65-F5344CB8AC3E}">
        <p14:creationId xmlns:p14="http://schemas.microsoft.com/office/powerpoint/2010/main" val="398504303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8.3.2 – Security of Data - Phishing</a:t>
            </a:r>
            <a:endParaRPr lang="en-GB" sz="4000" b="1" dirty="0" smtClean="0"/>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150</a:t>
            </a:r>
            <a:endParaRPr lang="en-GB" sz="1000" b="1" dirty="0">
              <a:latin typeface="Arial" panose="020B0604020202020204" pitchFamily="34" charset="0"/>
              <a:cs typeface="Arial" panose="020B0604020202020204" pitchFamily="34" charset="0"/>
            </a:endParaRPr>
          </a:p>
        </p:txBody>
      </p:sp>
      <p:grpSp>
        <p:nvGrpSpPr>
          <p:cNvPr id="21" name="Group 20"/>
          <p:cNvGrpSpPr/>
          <p:nvPr/>
        </p:nvGrpSpPr>
        <p:grpSpPr>
          <a:xfrm>
            <a:off x="329755" y="1258415"/>
            <a:ext cx="5752429" cy="5139753"/>
            <a:chOff x="4363555" y="3808463"/>
            <a:chExt cx="5309936" cy="2107619"/>
          </a:xfrm>
        </p:grpSpPr>
        <p:sp>
          <p:nvSpPr>
            <p:cNvPr id="8" name="TextBox 7"/>
            <p:cNvSpPr txBox="1"/>
            <p:nvPr/>
          </p:nvSpPr>
          <p:spPr>
            <a:xfrm>
              <a:off x="6583937" y="5348148"/>
              <a:ext cx="3089554" cy="567934"/>
            </a:xfrm>
            <a:prstGeom prst="rect">
              <a:avLst/>
            </a:prstGeom>
            <a:solidFill>
              <a:schemeClr val="accent4">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Many ISP’s or web browsers filter out phishing emails.</a:t>
              </a:r>
            </a:p>
            <a:p>
              <a:pPr marL="173038" indent="-173038">
                <a:buClr>
                  <a:srgbClr val="00B050"/>
                </a:buClr>
                <a:buFont typeface="Arial" panose="020B0604020202020204" pitchFamily="34" charset="0"/>
                <a:buChar char="•"/>
              </a:pPr>
              <a:r>
                <a:rPr lang="en-US" sz="1400" dirty="0" smtClean="0"/>
                <a:t>Users should always be cautious when opening emails or attachments.</a:t>
              </a:r>
            </a:p>
            <a:p>
              <a:pPr marL="173038" indent="-173038">
                <a:buClr>
                  <a:srgbClr val="00B050"/>
                </a:buClr>
                <a:buFont typeface="Arial" panose="020B0604020202020204" pitchFamily="34" charset="0"/>
                <a:buChar char="•"/>
              </a:pPr>
              <a:r>
                <a:rPr lang="en-US" sz="1400" dirty="0" smtClean="0"/>
                <a:t>Don’t click on executable attachments that end in .exe, .bat, .com, or .</a:t>
              </a:r>
              <a:r>
                <a:rPr lang="en-US" sz="1400" dirty="0" err="1" smtClean="0"/>
                <a:t>php</a:t>
              </a:r>
              <a:r>
                <a:rPr lang="en-US" sz="1400" dirty="0" smtClean="0"/>
                <a:t>.</a:t>
              </a:r>
              <a:endParaRPr lang="en-GB" sz="1400" dirty="0"/>
            </a:p>
          </p:txBody>
        </p:sp>
        <p:sp>
          <p:nvSpPr>
            <p:cNvPr id="9" name="TextBox 8"/>
            <p:cNvSpPr txBox="1"/>
            <p:nvPr/>
          </p:nvSpPr>
          <p:spPr>
            <a:xfrm>
              <a:off x="6583127" y="4837754"/>
              <a:ext cx="3090364" cy="391243"/>
            </a:xfrm>
            <a:prstGeom prst="rect">
              <a:avLst/>
            </a:prstGeom>
            <a:solidFill>
              <a:schemeClr val="accent1">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The creator of the email can gain personal data, such as bank account data or credit card numbers, from the user.</a:t>
              </a:r>
              <a:endParaRPr lang="en-GB" sz="1400" dirty="0"/>
            </a:p>
          </p:txBody>
        </p:sp>
        <p:sp>
          <p:nvSpPr>
            <p:cNvPr id="10" name="TextBox 9"/>
            <p:cNvSpPr txBox="1"/>
            <p:nvPr/>
          </p:nvSpPr>
          <p:spPr>
            <a:xfrm>
              <a:off x="6583127" y="3808463"/>
              <a:ext cx="3090364" cy="921315"/>
            </a:xfrm>
            <a:prstGeom prst="rect">
              <a:avLst/>
            </a:prstGeom>
            <a:solidFill>
              <a:schemeClr val="accent3">
                <a:lumMod val="60000"/>
                <a:lumOff val="4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The creator sends out legitimate looking emails to target users. As soon as the recipient clicks on a link in the email or attachment, they are sent to a fake website or they are fooled into </a:t>
              </a:r>
              <a:r>
                <a:rPr lang="en-US" sz="1400" dirty="0"/>
                <a:t>giving personal data in replying to the email. The email often appears </a:t>
              </a:r>
              <a:r>
                <a:rPr lang="en-US" sz="1400" dirty="0" smtClean="0"/>
                <a:t>to come from a trusted source, such as a bank or well known service provider.</a:t>
              </a:r>
              <a:endParaRPr lang="en-GB" sz="1400" dirty="0"/>
            </a:p>
          </p:txBody>
        </p:sp>
        <p:cxnSp>
          <p:nvCxnSpPr>
            <p:cNvPr id="11" name="Straight Connector 10"/>
            <p:cNvCxnSpPr/>
            <p:nvPr/>
          </p:nvCxnSpPr>
          <p:spPr>
            <a:xfrm>
              <a:off x="4998952" y="4273361"/>
              <a:ext cx="0" cy="1340538"/>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363555" y="4950653"/>
              <a:ext cx="1368152" cy="151449"/>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US" b="1" dirty="0" smtClean="0"/>
                <a:t>Phishing</a:t>
              </a:r>
              <a:endParaRPr lang="en-GB" b="1" dirty="0"/>
            </a:p>
          </p:txBody>
        </p:sp>
        <p:cxnSp>
          <p:nvCxnSpPr>
            <p:cNvPr id="13" name="Straight Arrow Connector 12"/>
            <p:cNvCxnSpPr>
              <a:endCxn id="10" idx="1"/>
            </p:cNvCxnSpPr>
            <p:nvPr/>
          </p:nvCxnSpPr>
          <p:spPr>
            <a:xfrm flipV="1">
              <a:off x="4998952" y="4269122"/>
              <a:ext cx="1584175"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998952" y="5613899"/>
              <a:ext cx="1584176"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3"/>
              <a:endCxn id="9" idx="1"/>
            </p:cNvCxnSpPr>
            <p:nvPr/>
          </p:nvCxnSpPr>
          <p:spPr>
            <a:xfrm>
              <a:off x="5731707" y="5026378"/>
              <a:ext cx="851421" cy="6998"/>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Oval Callout 25"/>
          <p:cNvSpPr/>
          <p:nvPr/>
        </p:nvSpPr>
        <p:spPr>
          <a:xfrm>
            <a:off x="6444208" y="4043821"/>
            <a:ext cx="2339990" cy="2118294"/>
          </a:xfrm>
          <a:prstGeom prst="wedgeEllipseCallout">
            <a:avLst>
              <a:gd name="adj1" fmla="val -78893"/>
              <a:gd name="adj2" fmla="val 18352"/>
            </a:avLst>
          </a:prstGeom>
          <a:solidFill>
            <a:schemeClr val="accent6">
              <a:lumMod val="40000"/>
              <a:lumOff val="60000"/>
            </a:schemeClr>
          </a:solidFill>
          <a:ln>
            <a:solidFill>
              <a:srgbClr val="F5393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400" dirty="0" smtClean="0">
                <a:solidFill>
                  <a:schemeClr val="tx1"/>
                </a:solidFill>
                <a:latin typeface="Arial" charset="0"/>
              </a:rPr>
              <a:t>Phishing emails </a:t>
            </a:r>
            <a:br>
              <a:rPr lang="en-US" sz="1400" dirty="0" smtClean="0">
                <a:solidFill>
                  <a:schemeClr val="tx1"/>
                </a:solidFill>
                <a:latin typeface="Arial" charset="0"/>
              </a:rPr>
            </a:br>
            <a:r>
              <a:rPr lang="en-US" sz="1400" dirty="0" smtClean="0">
                <a:solidFill>
                  <a:schemeClr val="tx1"/>
                </a:solidFill>
                <a:latin typeface="Arial" charset="0"/>
              </a:rPr>
              <a:t>often look legitimate by copying large companies, such as online stores, to try to convince users that the email is totally authentic</a:t>
            </a:r>
            <a:endParaRPr lang="en-GB" sz="1400" dirty="0">
              <a:solidFill>
                <a:schemeClr val="tx1"/>
              </a:solidFill>
              <a:latin typeface="Arial" charset="0"/>
            </a:endParaRPr>
          </a:p>
        </p:txBody>
      </p:sp>
      <p:sp>
        <p:nvSpPr>
          <p:cNvPr id="25" name="TextBox 24"/>
          <p:cNvSpPr txBox="1"/>
          <p:nvPr/>
        </p:nvSpPr>
        <p:spPr>
          <a:xfrm>
            <a:off x="314330" y="6237312"/>
            <a:ext cx="2364750" cy="369332"/>
          </a:xfrm>
          <a:prstGeom prst="rect">
            <a:avLst/>
          </a:prstGeom>
          <a:noFill/>
        </p:spPr>
        <p:txBody>
          <a:bodyPr wrap="none" rtlCol="0">
            <a:spAutoFit/>
          </a:bodyPr>
          <a:lstStyle/>
          <a:p>
            <a:r>
              <a:rPr lang="en-US" b="1" dirty="0" smtClean="0"/>
              <a:t>Figure 8.3 </a:t>
            </a:r>
            <a:r>
              <a:rPr lang="en-US" dirty="0" smtClean="0"/>
              <a:t>- Phishing</a:t>
            </a:r>
            <a:endParaRPr lang="en-GB" dirty="0"/>
          </a:p>
        </p:txBody>
      </p:sp>
    </p:spTree>
    <p:extLst>
      <p:ext uri="{BB962C8B-B14F-4D97-AF65-F5344CB8AC3E}">
        <p14:creationId xmlns:p14="http://schemas.microsoft.com/office/powerpoint/2010/main" val="416295864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
          <p:cNvSpPr txBox="1">
            <a:spLocks/>
          </p:cNvSpPr>
          <p:nvPr/>
        </p:nvSpPr>
        <p:spPr>
          <a:xfrm>
            <a:off x="179512" y="1081976"/>
            <a:ext cx="8715375" cy="5626006"/>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fontAlgn="auto">
              <a:buNone/>
            </a:pPr>
            <a:endParaRPr lang="en-US" sz="2800" dirty="0" smtClean="0">
              <a:latin typeface="Arial" panose="020B0604020202020204" pitchFamily="34" charset="0"/>
              <a:cs typeface="Arial" panose="020B0604020202020204" pitchFamily="34" charset="0"/>
            </a:endParaRPr>
          </a:p>
        </p:txBody>
      </p:sp>
      <p:sp>
        <p:nvSpPr>
          <p:cNvPr id="13" name="Round Same Side Corner Rectangle 12">
            <a:hlinkClick r:id="rId3" action="ppaction://hlinksldjump"/>
          </p:cNvPr>
          <p:cNvSpPr/>
          <p:nvPr/>
        </p:nvSpPr>
        <p:spPr>
          <a:xfrm>
            <a:off x="179512" y="724786"/>
            <a:ext cx="1142385"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600" b="1" dirty="0" smtClean="0"/>
              <a:t>Chapters</a:t>
            </a:r>
            <a:endParaRPr lang="en-GB" b="1" dirty="0"/>
          </a:p>
        </p:txBody>
      </p:sp>
      <p:sp>
        <p:nvSpPr>
          <p:cNvPr id="27" name="Round Same Side Corner Rectangle 26">
            <a:hlinkClick r:id="rId4" action="ppaction://hlinkpres?slideindex=1&amp;slidetitle="/>
          </p:cNvPr>
          <p:cNvSpPr/>
          <p:nvPr/>
        </p:nvSpPr>
        <p:spPr>
          <a:xfrm>
            <a:off x="1389903"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1</a:t>
            </a:r>
            <a:endParaRPr lang="en-GB" b="1" dirty="0">
              <a:latin typeface="Calibri" panose="020F0502020204030204" pitchFamily="34" charset="0"/>
            </a:endParaRPr>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At A Glance</a:t>
            </a:r>
            <a:endParaRPr lang="en-GB" sz="3600" b="1" dirty="0" smtClean="0"/>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1906951526"/>
              </p:ext>
            </p:extLst>
          </p:nvPr>
        </p:nvGraphicFramePr>
        <p:xfrm>
          <a:off x="323528" y="1268760"/>
          <a:ext cx="8424936" cy="5278120"/>
        </p:xfrm>
        <a:graphic>
          <a:graphicData uri="http://schemas.openxmlformats.org/drawingml/2006/table">
            <a:tbl>
              <a:tblPr firstRow="1" bandRow="1">
                <a:tableStyleId>{5C22544A-7EE6-4342-B048-85BDC9FD1C3A}</a:tableStyleId>
              </a:tblPr>
              <a:tblGrid>
                <a:gridCol w="7344816"/>
                <a:gridCol w="1080120"/>
              </a:tblGrid>
              <a:tr h="370840">
                <a:tc>
                  <a:txBody>
                    <a:bodyPr/>
                    <a:lstStyle/>
                    <a:p>
                      <a:r>
                        <a:rPr lang="en-US" sz="1600" dirty="0" smtClean="0">
                          <a:latin typeface="Calibri" panose="020F0502020204030204" pitchFamily="34" charset="0"/>
                        </a:rPr>
                        <a:t>Components</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Weighting</a:t>
                      </a:r>
                      <a:endParaRPr lang="en-GB" sz="1600" dirty="0">
                        <a:latin typeface="Calibri" panose="020F0502020204030204" pitchFamily="34" charset="0"/>
                      </a:endParaRPr>
                    </a:p>
                  </a:txBody>
                  <a:tcPr/>
                </a:tc>
              </a:tr>
              <a:tr h="370840">
                <a:tc>
                  <a:txBody>
                    <a:bodyPr/>
                    <a:lstStyle/>
                    <a:p>
                      <a:r>
                        <a:rPr kumimoji="0" lang="en-US" sz="1600" b="1" i="0" u="none" strike="noStrike" kern="1200" baseline="0" dirty="0" smtClean="0">
                          <a:solidFill>
                            <a:schemeClr val="dk1"/>
                          </a:solidFill>
                          <a:latin typeface="Calibri" panose="020F0502020204030204" pitchFamily="34" charset="0"/>
                          <a:ea typeface="+mn-ea"/>
                          <a:cs typeface="+mn-cs"/>
                        </a:rPr>
                        <a:t>Paper 1 Theory                                                                                                                  2 hours</a:t>
                      </a:r>
                    </a:p>
                    <a:p>
                      <a:r>
                        <a:rPr kumimoji="0" lang="en-US" sz="1600" b="0" i="0" u="none" strike="noStrike" kern="1200" baseline="0" dirty="0" smtClean="0">
                          <a:solidFill>
                            <a:schemeClr val="dk1"/>
                          </a:solidFill>
                          <a:latin typeface="Calibri" panose="020F0502020204030204" pitchFamily="34" charset="0"/>
                          <a:ea typeface="+mn-ea"/>
                          <a:cs typeface="+mn-cs"/>
                        </a:rPr>
                        <a:t>This written paper tests sections 1–21 of the syllabus content. All questions are compulsory, mostly multiple choice or short answer questions, but also some </a:t>
                      </a:r>
                      <a:r>
                        <a:rPr kumimoji="0" lang="en-GB" sz="1600" b="0" i="0" u="none" strike="noStrike" kern="1200" baseline="0" dirty="0" smtClean="0">
                          <a:solidFill>
                            <a:schemeClr val="dk1"/>
                          </a:solidFill>
                          <a:latin typeface="Calibri" panose="020F0502020204030204" pitchFamily="34" charset="0"/>
                          <a:ea typeface="+mn-ea"/>
                          <a:cs typeface="+mn-cs"/>
                        </a:rPr>
                        <a:t>require longer answers.</a:t>
                      </a:r>
                    </a:p>
                    <a:p>
                      <a:r>
                        <a:rPr kumimoji="0" lang="en-GB" sz="1600" b="0" i="0" u="none" strike="noStrike" kern="1200" baseline="0" dirty="0" smtClean="0">
                          <a:solidFill>
                            <a:schemeClr val="dk1"/>
                          </a:solidFill>
                          <a:latin typeface="Calibri" panose="020F0502020204030204" pitchFamily="34" charset="0"/>
                          <a:ea typeface="+mn-ea"/>
                          <a:cs typeface="+mn-cs"/>
                        </a:rPr>
                        <a:t>100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40%</a:t>
                      </a:r>
                      <a:endParaRPr lang="en-GB" sz="1600" dirty="0">
                        <a:latin typeface="Calibri" panose="020F0502020204030204" pitchFamily="34" charset="0"/>
                      </a:endParaRPr>
                    </a:p>
                  </a:txBody>
                  <a:tcPr/>
                </a:tc>
              </a:tr>
              <a:tr h="370840">
                <a:tc>
                  <a:txBody>
                    <a:bodyPr/>
                    <a:lstStyle/>
                    <a:p>
                      <a:r>
                        <a:rPr kumimoji="0" lang="fr-FR" sz="1600" b="1" i="0" u="none" strike="noStrike" kern="1200" baseline="0" dirty="0" smtClean="0">
                          <a:solidFill>
                            <a:schemeClr val="dk1"/>
                          </a:solidFill>
                          <a:latin typeface="Calibri" panose="020F0502020204030204" pitchFamily="34" charset="0"/>
                          <a:ea typeface="+mn-ea"/>
                          <a:cs typeface="+mn-cs"/>
                        </a:rPr>
                        <a:t>Paper 2 Document Production, Data Manipulation</a:t>
                      </a:r>
                    </a:p>
                    <a:p>
                      <a:r>
                        <a:rPr kumimoji="0" lang="en-US" sz="1600" b="1" i="0" u="none" strike="noStrike" kern="1200" baseline="0" dirty="0" smtClean="0">
                          <a:solidFill>
                            <a:schemeClr val="dk1"/>
                          </a:solidFill>
                          <a:latin typeface="Calibri" panose="020F0502020204030204" pitchFamily="34" charset="0"/>
                          <a:ea typeface="+mn-ea"/>
                          <a:cs typeface="+mn-cs"/>
                        </a:rPr>
                        <a:t>and Presentations                                                                                       2 hours 30 minutes</a:t>
                      </a:r>
                    </a:p>
                    <a:p>
                      <a:r>
                        <a:rPr kumimoji="0" lang="en-US" sz="1600" b="0" i="0" u="none" strike="noStrike" kern="1200" baseline="0" dirty="0" smtClean="0">
                          <a:solidFill>
                            <a:schemeClr val="dk1"/>
                          </a:solidFill>
                          <a:latin typeface="Calibri" panose="020F0502020204030204" pitchFamily="34" charset="0"/>
                          <a:ea typeface="+mn-ea"/>
                          <a:cs typeface="+mn-cs"/>
                        </a:rPr>
                        <a:t>This test assesses the practical skills needed to use the applications covered in sections 17, 18 and 19 of the syllabus content.</a:t>
                      </a:r>
                    </a:p>
                    <a:p>
                      <a:r>
                        <a:rPr kumimoji="0" lang="en-GB" sz="1600" b="0" i="0" u="none" strike="noStrike" kern="1200" baseline="0" dirty="0" smtClean="0">
                          <a:solidFill>
                            <a:schemeClr val="dk1"/>
                          </a:solidFill>
                          <a:latin typeface="Calibri" panose="020F0502020204030204" pitchFamily="34" charset="0"/>
                          <a:ea typeface="+mn-ea"/>
                          <a:cs typeface="+mn-cs"/>
                        </a:rPr>
                        <a:t>All tasks are compulsory.</a:t>
                      </a:r>
                    </a:p>
                    <a:p>
                      <a:r>
                        <a:rPr kumimoji="0" lang="en-GB" sz="1600" b="0" i="0" u="none" strike="noStrike" kern="1200" baseline="0" dirty="0" smtClean="0">
                          <a:solidFill>
                            <a:schemeClr val="dk1"/>
                          </a:solidFill>
                          <a:latin typeface="Calibri" panose="020F0502020204030204" pitchFamily="34" charset="0"/>
                          <a:ea typeface="+mn-ea"/>
                          <a:cs typeface="+mn-cs"/>
                        </a:rPr>
                        <a:t>80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30%</a:t>
                      </a:r>
                      <a:endParaRPr lang="en-GB" sz="1600" dirty="0">
                        <a:latin typeface="Calibri" panose="020F0502020204030204" pitchFamily="34" charset="0"/>
                      </a:endParaRPr>
                    </a:p>
                  </a:txBody>
                  <a:tcPr/>
                </a:tc>
              </a:tr>
              <a:tr h="370840">
                <a:tc>
                  <a:txBody>
                    <a:bodyPr/>
                    <a:lstStyle/>
                    <a:p>
                      <a:r>
                        <a:rPr kumimoji="0" lang="en-US" sz="1600" b="1" i="0" u="none" strike="noStrike" kern="1200" baseline="0" dirty="0" smtClean="0">
                          <a:solidFill>
                            <a:schemeClr val="dk1"/>
                          </a:solidFill>
                          <a:latin typeface="Calibri" panose="020F0502020204030204" pitchFamily="34" charset="0"/>
                          <a:ea typeface="+mn-ea"/>
                          <a:cs typeface="+mn-cs"/>
                        </a:rPr>
                        <a:t>Paper 3 Data Analysis and Website Authoring                                    2 hours 30 minutes</a:t>
                      </a:r>
                    </a:p>
                    <a:p>
                      <a:r>
                        <a:rPr kumimoji="0" lang="en-US" sz="1600" b="0" i="0" u="none" strike="noStrike" kern="1200" baseline="0" dirty="0" smtClean="0">
                          <a:solidFill>
                            <a:schemeClr val="dk1"/>
                          </a:solidFill>
                          <a:latin typeface="Calibri" panose="020F0502020204030204" pitchFamily="34" charset="0"/>
                          <a:ea typeface="+mn-ea"/>
                          <a:cs typeface="+mn-cs"/>
                        </a:rPr>
                        <a:t>This test assesses the practical skills needed to use the applications covered in sections 20 and 21 of the syllabus content.</a:t>
                      </a:r>
                    </a:p>
                    <a:p>
                      <a:r>
                        <a:rPr kumimoji="0" lang="en-GB" sz="1600" b="0" i="0" u="none" strike="noStrike" kern="1200" baseline="0" dirty="0" smtClean="0">
                          <a:solidFill>
                            <a:schemeClr val="dk1"/>
                          </a:solidFill>
                          <a:latin typeface="Calibri" panose="020F0502020204030204" pitchFamily="34" charset="0"/>
                          <a:ea typeface="+mn-ea"/>
                          <a:cs typeface="+mn-cs"/>
                        </a:rPr>
                        <a:t>All tasks are compulsory.</a:t>
                      </a:r>
                    </a:p>
                    <a:p>
                      <a:r>
                        <a:rPr kumimoji="0" lang="en-GB" sz="1600" b="0" i="0" u="none" strike="noStrike" kern="1200" baseline="0" dirty="0" smtClean="0">
                          <a:solidFill>
                            <a:schemeClr val="dk1"/>
                          </a:solidFill>
                          <a:latin typeface="Calibri" panose="020F0502020204030204" pitchFamily="34" charset="0"/>
                          <a:ea typeface="+mn-ea"/>
                          <a:cs typeface="+mn-cs"/>
                        </a:rPr>
                        <a:t>80 marks</a:t>
                      </a:r>
                    </a:p>
                    <a:p>
                      <a:r>
                        <a:rPr kumimoji="0" lang="en-GB" sz="1600" b="0" i="0" u="none" strike="noStrike" kern="1200" baseline="0" dirty="0" smtClean="0">
                          <a:solidFill>
                            <a:schemeClr val="dk1"/>
                          </a:solidFill>
                          <a:latin typeface="Calibri" panose="020F0502020204030204" pitchFamily="34" charset="0"/>
                          <a:ea typeface="+mn-ea"/>
                          <a:cs typeface="+mn-cs"/>
                        </a:rPr>
                        <a:t>External assessment</a:t>
                      </a:r>
                      <a:endParaRPr lang="en-GB" sz="1600" dirty="0">
                        <a:latin typeface="Calibri" panose="020F0502020204030204" pitchFamily="34" charset="0"/>
                      </a:endParaRPr>
                    </a:p>
                  </a:txBody>
                  <a:tcPr/>
                </a:tc>
                <a:tc>
                  <a:txBody>
                    <a:bodyPr/>
                    <a:lstStyle/>
                    <a:p>
                      <a:r>
                        <a:rPr lang="en-US" sz="1600" dirty="0" smtClean="0">
                          <a:latin typeface="Calibri" panose="020F0502020204030204" pitchFamily="34" charset="0"/>
                        </a:rPr>
                        <a:t>30%</a:t>
                      </a:r>
                      <a:endParaRPr lang="en-GB" sz="1600" dirty="0">
                        <a:latin typeface="Calibri" panose="020F0502020204030204" pitchFamily="34" charset="0"/>
                      </a:endParaRPr>
                    </a:p>
                  </a:txBody>
                  <a:tcPr/>
                </a:tc>
              </a:tr>
            </a:tbl>
          </a:graphicData>
        </a:graphic>
      </p:graphicFrame>
      <p:sp>
        <p:nvSpPr>
          <p:cNvPr id="15" name="Round Same Side Corner Rectangle 14">
            <a:hlinkClick r:id="rId4" action="ppaction://hlinkpres?slideindex=1&amp;slidetitle="/>
          </p:cNvPr>
          <p:cNvSpPr/>
          <p:nvPr/>
        </p:nvSpPr>
        <p:spPr>
          <a:xfrm>
            <a:off x="2139360"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2</a:t>
            </a:r>
            <a:endParaRPr lang="en-GB" b="1" dirty="0">
              <a:latin typeface="Calibri" panose="020F0502020204030204" pitchFamily="34" charset="0"/>
            </a:endParaRPr>
          </a:p>
        </p:txBody>
      </p:sp>
      <p:sp>
        <p:nvSpPr>
          <p:cNvPr id="16" name="Round Same Side Corner Rectangle 15">
            <a:hlinkClick r:id="rId4" action="ppaction://hlinkpres?slideindex=1&amp;slidetitle="/>
          </p:cNvPr>
          <p:cNvSpPr/>
          <p:nvPr/>
        </p:nvSpPr>
        <p:spPr>
          <a:xfrm>
            <a:off x="2888817"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3</a:t>
            </a:r>
            <a:endParaRPr lang="en-GB" b="1" dirty="0">
              <a:latin typeface="Calibri" panose="020F0502020204030204" pitchFamily="34" charset="0"/>
            </a:endParaRPr>
          </a:p>
        </p:txBody>
      </p:sp>
      <p:sp>
        <p:nvSpPr>
          <p:cNvPr id="20" name="Round Same Side Corner Rectangle 19">
            <a:hlinkClick r:id="rId4" action="ppaction://hlinkpres?slideindex=1&amp;slidetitle="/>
          </p:cNvPr>
          <p:cNvSpPr/>
          <p:nvPr/>
        </p:nvSpPr>
        <p:spPr>
          <a:xfrm>
            <a:off x="3638274"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b="1" dirty="0">
                <a:latin typeface="Calibri" panose="020F0502020204030204" pitchFamily="34" charset="0"/>
              </a:rPr>
              <a:t>4</a:t>
            </a:r>
            <a:endParaRPr lang="en-GB" b="1" dirty="0">
              <a:latin typeface="Calibri" panose="020F0502020204030204" pitchFamily="34" charset="0"/>
            </a:endParaRPr>
          </a:p>
        </p:txBody>
      </p:sp>
      <p:sp>
        <p:nvSpPr>
          <p:cNvPr id="21" name="Round Same Side Corner Rectangle 20">
            <a:hlinkClick r:id="rId4" action="ppaction://hlinkpres?slideindex=1&amp;slidetitle="/>
          </p:cNvPr>
          <p:cNvSpPr/>
          <p:nvPr/>
        </p:nvSpPr>
        <p:spPr>
          <a:xfrm>
            <a:off x="4387731"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5</a:t>
            </a:r>
            <a:endParaRPr lang="en-GB" b="1" dirty="0">
              <a:latin typeface="Calibri" panose="020F0502020204030204" pitchFamily="34" charset="0"/>
            </a:endParaRPr>
          </a:p>
        </p:txBody>
      </p:sp>
      <p:sp>
        <p:nvSpPr>
          <p:cNvPr id="22" name="Round Same Side Corner Rectangle 21">
            <a:hlinkClick r:id="rId4" action="ppaction://hlinkpres?slideindex=1&amp;slidetitle="/>
          </p:cNvPr>
          <p:cNvSpPr/>
          <p:nvPr/>
        </p:nvSpPr>
        <p:spPr>
          <a:xfrm>
            <a:off x="5137188"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6</a:t>
            </a:r>
            <a:endParaRPr lang="en-GB" b="1" dirty="0">
              <a:latin typeface="Calibri" panose="020F0502020204030204" pitchFamily="34" charset="0"/>
            </a:endParaRPr>
          </a:p>
        </p:txBody>
      </p:sp>
      <p:sp>
        <p:nvSpPr>
          <p:cNvPr id="23" name="Round Same Side Corner Rectangle 22">
            <a:hlinkClick r:id="rId4" action="ppaction://hlinkpres?slideindex=1&amp;slidetitle="/>
          </p:cNvPr>
          <p:cNvSpPr/>
          <p:nvPr/>
        </p:nvSpPr>
        <p:spPr>
          <a:xfrm>
            <a:off x="5886645"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7</a:t>
            </a:r>
            <a:endParaRPr lang="en-GB" b="1" dirty="0">
              <a:latin typeface="Calibri" panose="020F0502020204030204" pitchFamily="34" charset="0"/>
            </a:endParaRPr>
          </a:p>
        </p:txBody>
      </p:sp>
      <p:sp>
        <p:nvSpPr>
          <p:cNvPr id="24" name="Round Same Side Corner Rectangle 23">
            <a:hlinkClick r:id="rId4" action="ppaction://hlinkpres?slideindex=1&amp;slidetitle="/>
          </p:cNvPr>
          <p:cNvSpPr/>
          <p:nvPr/>
        </p:nvSpPr>
        <p:spPr>
          <a:xfrm>
            <a:off x="6636102"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8</a:t>
            </a:r>
            <a:endParaRPr lang="en-GB" b="1" dirty="0">
              <a:latin typeface="Calibri" panose="020F0502020204030204" pitchFamily="34" charset="0"/>
            </a:endParaRPr>
          </a:p>
        </p:txBody>
      </p:sp>
      <p:sp>
        <p:nvSpPr>
          <p:cNvPr id="25" name="Round Same Side Corner Rectangle 24">
            <a:hlinkClick r:id="rId4" action="ppaction://hlinkpres?slideindex=1&amp;slidetitle="/>
          </p:cNvPr>
          <p:cNvSpPr/>
          <p:nvPr/>
        </p:nvSpPr>
        <p:spPr>
          <a:xfrm>
            <a:off x="7385559"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9</a:t>
            </a:r>
            <a:endParaRPr lang="en-GB" b="1" dirty="0">
              <a:latin typeface="Calibri" panose="020F0502020204030204" pitchFamily="34" charset="0"/>
            </a:endParaRPr>
          </a:p>
        </p:txBody>
      </p:sp>
      <p:sp>
        <p:nvSpPr>
          <p:cNvPr id="26" name="Round Same Side Corner Rectangle 25">
            <a:hlinkClick r:id="rId4" action="ppaction://hlinkpres?slideindex=1&amp;slidetitle="/>
          </p:cNvPr>
          <p:cNvSpPr/>
          <p:nvPr/>
        </p:nvSpPr>
        <p:spPr>
          <a:xfrm>
            <a:off x="8135017" y="724786"/>
            <a:ext cx="6858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b="1" dirty="0" smtClean="0">
                <a:latin typeface="Calibri" panose="020F0502020204030204" pitchFamily="34" charset="0"/>
              </a:rPr>
              <a:t>10</a:t>
            </a:r>
            <a:endParaRPr lang="en-GB" b="1" dirty="0">
              <a:latin typeface="Calibri" panose="020F0502020204030204" pitchFamily="34" charset="0"/>
            </a:endParaRPr>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8.3.2 – Security of Data</a:t>
            </a:r>
            <a:endParaRPr lang="en-GB" b="1" dirty="0" smtClean="0"/>
          </a:p>
        </p:txBody>
      </p:sp>
      <p:sp>
        <p:nvSpPr>
          <p:cNvPr id="4" name="Rectangle 3"/>
          <p:cNvSpPr/>
          <p:nvPr/>
        </p:nvSpPr>
        <p:spPr>
          <a:xfrm>
            <a:off x="323850" y="1155809"/>
            <a:ext cx="6480398" cy="3139321"/>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dirty="0" smtClean="0">
                <a:latin typeface="Calibri" panose="020F0502020204030204" pitchFamily="34" charset="0"/>
              </a:rPr>
              <a:t>Malicious use refers to, for example, deletion, fraud, identity theft and selling on personal data. A good example if a phishing attack is when a user is sent an email saying they have ordered an item from an online store. They will be asked to click </a:t>
            </a:r>
            <a:r>
              <a:rPr lang="en-US" dirty="0">
                <a:latin typeface="Calibri" panose="020F0502020204030204" pitchFamily="34" charset="0"/>
              </a:rPr>
              <a:t>o</a:t>
            </a:r>
            <a:r>
              <a:rPr lang="en-US" dirty="0" smtClean="0">
                <a:latin typeface="Calibri" panose="020F0502020204030204" pitchFamily="34" charset="0"/>
              </a:rPr>
              <a:t>n a link to see their order details. The link take the user to a page that shows a product code from a well known company. A message such as ‘if this order wasn’t made by you, please fill out the following form to cancel your order in the next 24hours’ is given. The form will ask for details such as credit card number, user’s address and so on. Some of the key clues are that links, such as how to ‘contact us’ don’t work.</a:t>
            </a:r>
          </a:p>
        </p:txBody>
      </p:sp>
      <p:sp>
        <p:nvSpPr>
          <p:cNvPr id="7" name="Round Same Side Corner Rectangle 6">
            <a:hlinkClick r:id="rId7"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150</a:t>
            </a:r>
            <a:endParaRPr lang="en-GB" sz="1000" b="1" dirty="0">
              <a:latin typeface="Arial" panose="020B0604020202020204" pitchFamily="34" charset="0"/>
              <a:cs typeface="Arial" panose="020B0604020202020204"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3959055750"/>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8"/>
                        </a:buBlip>
                      </a:pPr>
                      <a:r>
                        <a:rPr lang="en-GB" sz="1600" baseline="0" dirty="0" smtClean="0">
                          <a:solidFill>
                            <a:srgbClr val="FF0000"/>
                          </a:solidFill>
                          <a:effectLst/>
                          <a:latin typeface="Arial" pitchFamily="34" charset="0"/>
                          <a:ea typeface="Times New Roman"/>
                          <a:cs typeface="Arial" pitchFamily="34" charset="0"/>
                        </a:rPr>
                        <a:t>What is Ergonomics</a:t>
                      </a:r>
                    </a:p>
                    <a:p>
                      <a:pPr marL="177800" indent="-177800" algn="l">
                        <a:spcAft>
                          <a:spcPts val="600"/>
                        </a:spcAft>
                        <a:buFontTx/>
                        <a:buBlip>
                          <a:blip r:embed="rId8"/>
                        </a:buBlip>
                      </a:pPr>
                      <a:r>
                        <a:rPr lang="en-GB" sz="1600" baseline="0" dirty="0" smtClean="0">
                          <a:solidFill>
                            <a:schemeClr val="tx1"/>
                          </a:solidFill>
                          <a:effectLst/>
                          <a:latin typeface="Arial" pitchFamily="34" charset="0"/>
                          <a:ea typeface="Times New Roman"/>
                          <a:cs typeface="Arial" pitchFamily="34" charset="0"/>
                        </a:rPr>
                        <a:t>Why does the school not supply us with this stuff</a:t>
                      </a:r>
                    </a:p>
                    <a:p>
                      <a:pPr marL="177800" indent="-177800" algn="l">
                        <a:spcAft>
                          <a:spcPts val="600"/>
                        </a:spcAft>
                        <a:buFontTx/>
                        <a:buBlip>
                          <a:blip r:embed="rId8"/>
                        </a:buBlip>
                      </a:pPr>
                      <a:r>
                        <a:rPr lang="en-GB" sz="1600" baseline="0" dirty="0" smtClean="0">
                          <a:solidFill>
                            <a:srgbClr val="FF0000"/>
                          </a:solidFill>
                          <a:effectLst/>
                          <a:latin typeface="Arial" pitchFamily="34" charset="0"/>
                          <a:ea typeface="Times New Roman"/>
                          <a:cs typeface="Arial" pitchFamily="34" charset="0"/>
                        </a:rPr>
                        <a:t>How annoying is a printer noise.</a:t>
                      </a:r>
                    </a:p>
                    <a:p>
                      <a:pPr marL="177800" indent="-177800" algn="l">
                        <a:spcAft>
                          <a:spcPts val="600"/>
                        </a:spcAft>
                        <a:buFontTx/>
                        <a:buBlip>
                          <a:blip r:embed="rId8"/>
                        </a:buBlip>
                      </a:pPr>
                      <a:r>
                        <a:rPr lang="en-US" sz="1600" baseline="0" dirty="0" smtClean="0">
                          <a:solidFill>
                            <a:schemeClr val="tx1"/>
                          </a:solidFill>
                          <a:effectLst/>
                          <a:latin typeface="Arial" pitchFamily="34" charset="0"/>
                          <a:ea typeface="Times New Roman"/>
                          <a:cs typeface="Arial" pitchFamily="34" charset="0"/>
                        </a:rPr>
                        <a:t>How many decibels is the average computer room?</a:t>
                      </a:r>
                      <a:endParaRPr lang="en-GB" sz="16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8"/>
                        </a:buBlip>
                      </a:pPr>
                      <a:r>
                        <a:rPr lang="en-GB" sz="1600" baseline="0" dirty="0" smtClean="0">
                          <a:solidFill>
                            <a:srgbClr val="FF0000"/>
                          </a:solidFill>
                          <a:effectLst/>
                          <a:latin typeface="Arial" pitchFamily="34" charset="0"/>
                          <a:ea typeface="Times New Roman"/>
                          <a:cs typeface="Arial" pitchFamily="34" charset="0"/>
                        </a:rPr>
                        <a:t>Do I need a break yet, it has been an hour.</a:t>
                      </a:r>
                    </a:p>
                    <a:p>
                      <a:pPr marL="177800" indent="-177800" algn="l">
                        <a:spcAft>
                          <a:spcPts val="600"/>
                        </a:spcAft>
                        <a:buFontTx/>
                        <a:buBlip>
                          <a:blip r:embed="rId8"/>
                        </a:buBlip>
                      </a:pPr>
                      <a:r>
                        <a:rPr lang="en-US" sz="1600" baseline="0" dirty="0" smtClean="0">
                          <a:solidFill>
                            <a:schemeClr val="tx1"/>
                          </a:solidFill>
                          <a:effectLst/>
                          <a:latin typeface="Arial" pitchFamily="34" charset="0"/>
                          <a:ea typeface="Times New Roman"/>
                          <a:cs typeface="Arial" pitchFamily="34" charset="0"/>
                        </a:rPr>
                        <a:t>Gamers thumb, elbow, goggle eyed syndrome.</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5" name="Picture 4" descr="Think About"/>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pic>
        <p:nvPicPr>
          <p:cNvPr id="3" name="How Phishing Work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395536" y="4313605"/>
            <a:ext cx="2843808" cy="2132856"/>
          </a:xfrm>
          <a:prstGeom prst="rect">
            <a:avLst/>
          </a:prstGeom>
        </p:spPr>
      </p:pic>
      <p:pic>
        <p:nvPicPr>
          <p:cNvPr id="5" name="How to protect yourself from phishing and smishin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3385145" y="4298079"/>
            <a:ext cx="3419103" cy="2148382"/>
          </a:xfrm>
          <a:prstGeom prst="rect">
            <a:avLst/>
          </a:prstGeom>
        </p:spPr>
      </p:pic>
    </p:spTree>
    <p:extLst>
      <p:ext uri="{BB962C8B-B14F-4D97-AF65-F5344CB8AC3E}">
        <p14:creationId xmlns:p14="http://schemas.microsoft.com/office/powerpoint/2010/main" val="212790113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8.3.2 – Security of Data</a:t>
            </a:r>
            <a:endParaRPr lang="en-GB" b="1" dirty="0" smtClean="0"/>
          </a:p>
        </p:txBody>
      </p:sp>
      <p:sp>
        <p:nvSpPr>
          <p:cNvPr id="4" name="Rectangle 3"/>
          <p:cNvSpPr/>
          <p:nvPr/>
        </p:nvSpPr>
        <p:spPr>
          <a:xfrm>
            <a:off x="323528" y="1155809"/>
            <a:ext cx="6480398" cy="5355312"/>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b="1" dirty="0" smtClean="0">
                <a:solidFill>
                  <a:srgbClr val="FF0000"/>
                </a:solidFill>
                <a:latin typeface="Calibri" panose="020F0502020204030204" pitchFamily="34" charset="0"/>
              </a:rPr>
              <a:t>Smishing</a:t>
            </a:r>
            <a:r>
              <a:rPr lang="en-US" dirty="0" smtClean="0">
                <a:solidFill>
                  <a:srgbClr val="FF0000"/>
                </a:solidFill>
                <a:latin typeface="Calibri" panose="020F0502020204030204" pitchFamily="34" charset="0"/>
              </a:rPr>
              <a:t> </a:t>
            </a:r>
            <a:r>
              <a:rPr lang="en-US" dirty="0" smtClean="0">
                <a:latin typeface="Calibri" panose="020F0502020204030204" pitchFamily="34" charset="0"/>
              </a:rPr>
              <a:t>– short for SMS phishing – uses the SMS system of mobile phones to send out fake text messages, similar to phishing. These scams often use a URL or telephone number embedded in the text message. The recipient will be asked to log on to the website or make a telephone call. If they do, they will be asked to supply personal details such as credit card numbers or passwords. As with phishing attacks, the text message will appear to come from a legitimate source and will make a claim, i.e. that they have won a prize or that they need to contact their bank urgently. Most people believe that only computers are liable to security threats; mobile phones aren’t at risk. This makes </a:t>
            </a:r>
            <a:r>
              <a:rPr lang="en-US" dirty="0" err="1" smtClean="0">
                <a:latin typeface="Calibri" panose="020F0502020204030204" pitchFamily="34" charset="0"/>
              </a:rPr>
              <a:t>smishing</a:t>
            </a:r>
            <a:r>
              <a:rPr lang="en-US" dirty="0" smtClean="0">
                <a:latin typeface="Calibri" panose="020F0502020204030204" pitchFamily="34" charset="0"/>
              </a:rPr>
              <a:t> a particularly dangerous security threat to many people.</a:t>
            </a:r>
          </a:p>
          <a:p>
            <a:pPr marL="234950" indent="-234950">
              <a:buClr>
                <a:srgbClr val="00B050"/>
              </a:buClr>
              <a:buSzPct val="93000"/>
              <a:buFont typeface="Wingdings 3" panose="05040102010807070707" pitchFamily="18" charset="2"/>
              <a:buChar char=""/>
            </a:pPr>
            <a:r>
              <a:rPr lang="en-US" b="1" dirty="0" smtClean="0">
                <a:solidFill>
                  <a:srgbClr val="FF0000"/>
                </a:solidFill>
                <a:latin typeface="Calibri" panose="020F0502020204030204" pitchFamily="34" charset="0"/>
              </a:rPr>
              <a:t>Vishing</a:t>
            </a:r>
            <a:r>
              <a:rPr lang="en-US" dirty="0" smtClean="0">
                <a:solidFill>
                  <a:srgbClr val="FF0000"/>
                </a:solidFill>
                <a:latin typeface="Calibri" panose="020F0502020204030204" pitchFamily="34" charset="0"/>
              </a:rPr>
              <a:t> </a:t>
            </a:r>
            <a:r>
              <a:rPr lang="en-US" dirty="0" smtClean="0">
                <a:latin typeface="Calibri" panose="020F0502020204030204" pitchFamily="34" charset="0"/>
              </a:rPr>
              <a:t>(voice mail phishing) – is another variation of phishing. This uses a voice mail message to trick the user into calling the telephone number contained in the message. As with all phishing attacks, the user will be asked to supply personal data thinking they are talking to a legitimate company.</a:t>
            </a:r>
          </a:p>
          <a:p>
            <a:pPr algn="ctr">
              <a:buClr>
                <a:srgbClr val="00B050"/>
              </a:buClr>
              <a:buSzPct val="93000"/>
            </a:pPr>
            <a:r>
              <a:rPr lang="en-US" dirty="0" smtClean="0">
                <a:latin typeface="Calibri" panose="020F0502020204030204" pitchFamily="34" charset="0"/>
                <a:hlinkClick r:id="rId3" action="ppaction://hlinkfile"/>
              </a:rPr>
              <a:t>Smishing example</a:t>
            </a:r>
            <a:r>
              <a:rPr lang="en-US" dirty="0" smtClean="0">
                <a:latin typeface="Calibri" panose="020F0502020204030204" pitchFamily="34" charset="0"/>
              </a:rPr>
              <a:t>	                 </a:t>
            </a:r>
            <a:r>
              <a:rPr lang="en-US" dirty="0" smtClean="0">
                <a:latin typeface="Calibri" panose="020F0502020204030204" pitchFamily="34" charset="0"/>
                <a:hlinkClick r:id="rId4" action="ppaction://hlinkfile"/>
              </a:rPr>
              <a:t>Vishing example</a:t>
            </a:r>
            <a:endParaRPr lang="en-US" dirty="0" smtClean="0">
              <a:latin typeface="Calibri" panose="020F0502020204030204" pitchFamily="34" charset="0"/>
            </a:endParaRPr>
          </a:p>
        </p:txBody>
      </p:sp>
      <p:sp>
        <p:nvSpPr>
          <p:cNvPr id="7" name="Round Same Side Corner Rectangle 6">
            <a:hlinkClick r:id="rId5"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150</a:t>
            </a:r>
            <a:endParaRPr lang="en-GB" sz="1000" b="1" dirty="0">
              <a:latin typeface="Arial" panose="020B0604020202020204" pitchFamily="34" charset="0"/>
              <a:cs typeface="Arial" panose="020B0604020202020204"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3959055750"/>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What is Ergonomics</a:t>
                      </a:r>
                    </a:p>
                    <a:p>
                      <a:pPr marL="177800" indent="-177800" algn="l">
                        <a:spcAft>
                          <a:spcPts val="600"/>
                        </a:spcAft>
                        <a:buFontTx/>
                        <a:buBlip>
                          <a:blip r:embed="rId6"/>
                        </a:buBlip>
                      </a:pPr>
                      <a:r>
                        <a:rPr lang="en-GB" sz="1600" baseline="0" dirty="0" smtClean="0">
                          <a:solidFill>
                            <a:schemeClr val="tx1"/>
                          </a:solidFill>
                          <a:effectLst/>
                          <a:latin typeface="Arial" pitchFamily="34" charset="0"/>
                          <a:ea typeface="Times New Roman"/>
                          <a:cs typeface="Arial" pitchFamily="34" charset="0"/>
                        </a:rPr>
                        <a:t>Why does the school not supply us with this stuff</a:t>
                      </a:r>
                    </a:p>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How annoying is a printer noise.</a:t>
                      </a:r>
                    </a:p>
                    <a:p>
                      <a:pPr marL="177800" indent="-177800" algn="l">
                        <a:spcAft>
                          <a:spcPts val="600"/>
                        </a:spcAft>
                        <a:buFontTx/>
                        <a:buBlip>
                          <a:blip r:embed="rId6"/>
                        </a:buBlip>
                      </a:pPr>
                      <a:r>
                        <a:rPr lang="en-US" sz="1600" baseline="0" dirty="0" smtClean="0">
                          <a:solidFill>
                            <a:schemeClr val="tx1"/>
                          </a:solidFill>
                          <a:effectLst/>
                          <a:latin typeface="Arial" pitchFamily="34" charset="0"/>
                          <a:ea typeface="Times New Roman"/>
                          <a:cs typeface="Arial" pitchFamily="34" charset="0"/>
                        </a:rPr>
                        <a:t>How many decibels is the average computer room?</a:t>
                      </a:r>
                      <a:endParaRPr lang="en-GB" sz="16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Do I need a break yet, it has been an hour.</a:t>
                      </a:r>
                    </a:p>
                    <a:p>
                      <a:pPr marL="177800" indent="-177800" algn="l">
                        <a:spcAft>
                          <a:spcPts val="600"/>
                        </a:spcAft>
                        <a:buFontTx/>
                        <a:buBlip>
                          <a:blip r:embed="rId6"/>
                        </a:buBlip>
                      </a:pPr>
                      <a:r>
                        <a:rPr lang="en-US" sz="1600" baseline="0" dirty="0" smtClean="0">
                          <a:solidFill>
                            <a:schemeClr val="tx1"/>
                          </a:solidFill>
                          <a:effectLst/>
                          <a:latin typeface="Arial" pitchFamily="34" charset="0"/>
                          <a:ea typeface="Times New Roman"/>
                          <a:cs typeface="Arial" pitchFamily="34" charset="0"/>
                        </a:rPr>
                        <a:t>Gamers thumb, elbow, goggle eyed syndrome.</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5"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00761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700" dirty="0" smtClean="0"/>
              <a:t>8.3.3 – Security of Data - Pharming</a:t>
            </a:r>
            <a:endParaRPr lang="en-GB" sz="3700" b="1" dirty="0" smtClean="0"/>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grpSp>
        <p:nvGrpSpPr>
          <p:cNvPr id="21" name="Group 20"/>
          <p:cNvGrpSpPr/>
          <p:nvPr/>
        </p:nvGrpSpPr>
        <p:grpSpPr>
          <a:xfrm>
            <a:off x="329755" y="1258414"/>
            <a:ext cx="5752429" cy="5139753"/>
            <a:chOff x="4363555" y="3808463"/>
            <a:chExt cx="5309936" cy="2107619"/>
          </a:xfrm>
        </p:grpSpPr>
        <p:sp>
          <p:nvSpPr>
            <p:cNvPr id="8" name="TextBox 7"/>
            <p:cNvSpPr txBox="1"/>
            <p:nvPr/>
          </p:nvSpPr>
          <p:spPr>
            <a:xfrm>
              <a:off x="6583937" y="5348148"/>
              <a:ext cx="3089554" cy="567934"/>
            </a:xfrm>
            <a:prstGeom prst="rect">
              <a:avLst/>
            </a:prstGeom>
            <a:solidFill>
              <a:schemeClr val="accent4">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Some anti-spyware software can identify and remove pharming code from a user’s computer</a:t>
              </a:r>
            </a:p>
            <a:p>
              <a:pPr marL="173038" indent="-173038">
                <a:buClr>
                  <a:srgbClr val="00B050"/>
                </a:buClr>
                <a:buFont typeface="Arial" panose="020B0604020202020204" pitchFamily="34" charset="0"/>
                <a:buChar char="•"/>
              </a:pPr>
              <a:r>
                <a:rPr lang="en-US" sz="1400" dirty="0" smtClean="0"/>
                <a:t>The user should always be alert and look out for clues that they are being redirected to another website.</a:t>
              </a:r>
              <a:endParaRPr lang="en-GB" sz="1400" dirty="0"/>
            </a:p>
          </p:txBody>
        </p:sp>
        <p:sp>
          <p:nvSpPr>
            <p:cNvPr id="9" name="TextBox 8"/>
            <p:cNvSpPr txBox="1"/>
            <p:nvPr/>
          </p:nvSpPr>
          <p:spPr>
            <a:xfrm>
              <a:off x="6583127" y="4514940"/>
              <a:ext cx="3090364" cy="744625"/>
            </a:xfrm>
            <a:prstGeom prst="rect">
              <a:avLst/>
            </a:prstGeom>
            <a:solidFill>
              <a:schemeClr val="accent1">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The creator of the malicious code can gain access to personal data such as credit card details from users when they visit the fake website, usually the website appears to be that of a well known or trusted company.</a:t>
              </a:r>
            </a:p>
            <a:p>
              <a:pPr marL="173038" indent="-173038">
                <a:buClr>
                  <a:srgbClr val="00B050"/>
                </a:buClr>
                <a:buFont typeface="Arial" panose="020B0604020202020204" pitchFamily="34" charset="0"/>
                <a:buChar char="•"/>
              </a:pPr>
              <a:r>
                <a:rPr lang="en-US" sz="1400" dirty="0" smtClean="0"/>
                <a:t>Pharming can lead to fraud or identity theft.</a:t>
              </a:r>
              <a:endParaRPr lang="en-GB" sz="1400" dirty="0"/>
            </a:p>
          </p:txBody>
        </p:sp>
        <p:sp>
          <p:nvSpPr>
            <p:cNvPr id="10" name="TextBox 9"/>
            <p:cNvSpPr txBox="1"/>
            <p:nvPr/>
          </p:nvSpPr>
          <p:spPr>
            <a:xfrm>
              <a:off x="6583127" y="3808463"/>
              <a:ext cx="3090364" cy="567934"/>
            </a:xfrm>
            <a:prstGeom prst="rect">
              <a:avLst/>
            </a:prstGeom>
            <a:solidFill>
              <a:schemeClr val="accent3">
                <a:lumMod val="60000"/>
                <a:lumOff val="4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This is malicious code installed on a user’s computer or on a web server, the code will redirect the user to a fake website without their knowledge (the user doesn’t have to take any action, unlike phishing)</a:t>
              </a:r>
              <a:endParaRPr lang="en-GB" sz="1400" dirty="0"/>
            </a:p>
          </p:txBody>
        </p:sp>
        <p:cxnSp>
          <p:nvCxnSpPr>
            <p:cNvPr id="11" name="Straight Connector 10"/>
            <p:cNvCxnSpPr/>
            <p:nvPr/>
          </p:nvCxnSpPr>
          <p:spPr>
            <a:xfrm>
              <a:off x="4998952" y="4092430"/>
              <a:ext cx="0" cy="1521469"/>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363555" y="4816650"/>
              <a:ext cx="1368152" cy="151449"/>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US" b="1" dirty="0" smtClean="0"/>
                <a:t>Pharming</a:t>
              </a:r>
              <a:endParaRPr lang="en-GB" b="1" dirty="0"/>
            </a:p>
          </p:txBody>
        </p:sp>
        <p:cxnSp>
          <p:nvCxnSpPr>
            <p:cNvPr id="13" name="Straight Arrow Connector 12"/>
            <p:cNvCxnSpPr>
              <a:endCxn id="10" idx="1"/>
            </p:cNvCxnSpPr>
            <p:nvPr/>
          </p:nvCxnSpPr>
          <p:spPr>
            <a:xfrm>
              <a:off x="4998952" y="4092430"/>
              <a:ext cx="1584175"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998952" y="5613899"/>
              <a:ext cx="1584176" cy="0"/>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3"/>
              <a:endCxn id="9" idx="1"/>
            </p:cNvCxnSpPr>
            <p:nvPr/>
          </p:nvCxnSpPr>
          <p:spPr>
            <a:xfrm flipV="1">
              <a:off x="5731707" y="4887253"/>
              <a:ext cx="851421" cy="5122"/>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Oval Callout 25"/>
          <p:cNvSpPr/>
          <p:nvPr/>
        </p:nvSpPr>
        <p:spPr>
          <a:xfrm>
            <a:off x="6444208" y="4043821"/>
            <a:ext cx="2339990" cy="2118294"/>
          </a:xfrm>
          <a:prstGeom prst="wedgeEllipseCallout">
            <a:avLst>
              <a:gd name="adj1" fmla="val -78893"/>
              <a:gd name="adj2" fmla="val 18352"/>
            </a:avLst>
          </a:prstGeom>
          <a:solidFill>
            <a:schemeClr val="accent6">
              <a:lumMod val="40000"/>
              <a:lumOff val="60000"/>
            </a:schemeClr>
          </a:solidFill>
          <a:ln>
            <a:solidFill>
              <a:srgbClr val="F5393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400" dirty="0" smtClean="0">
                <a:solidFill>
                  <a:schemeClr val="tx1"/>
                </a:solidFill>
                <a:latin typeface="Arial" charset="0"/>
              </a:rPr>
              <a:t>The user </a:t>
            </a:r>
            <a:br>
              <a:rPr lang="en-US" sz="1400" dirty="0" smtClean="0">
                <a:solidFill>
                  <a:schemeClr val="tx1"/>
                </a:solidFill>
                <a:latin typeface="Arial" charset="0"/>
              </a:rPr>
            </a:br>
            <a:r>
              <a:rPr lang="en-US" sz="1400" dirty="0" smtClean="0">
                <a:solidFill>
                  <a:schemeClr val="tx1"/>
                </a:solidFill>
                <a:latin typeface="Arial" charset="0"/>
              </a:rPr>
              <a:t>should look for clues that they are being connected to a secure website, they should look out for https in the URL or use the padlock symbol.</a:t>
            </a:r>
            <a:endParaRPr lang="en-GB" sz="1400" dirty="0">
              <a:solidFill>
                <a:schemeClr val="tx1"/>
              </a:solidFill>
              <a:latin typeface="Arial" charset="0"/>
            </a:endParaRPr>
          </a:p>
        </p:txBody>
      </p:sp>
      <p:sp>
        <p:nvSpPr>
          <p:cNvPr id="25" name="TextBox 24"/>
          <p:cNvSpPr txBox="1"/>
          <p:nvPr/>
        </p:nvSpPr>
        <p:spPr>
          <a:xfrm>
            <a:off x="314330" y="6237312"/>
            <a:ext cx="2467342" cy="369332"/>
          </a:xfrm>
          <a:prstGeom prst="rect">
            <a:avLst/>
          </a:prstGeom>
          <a:noFill/>
        </p:spPr>
        <p:txBody>
          <a:bodyPr wrap="none" rtlCol="0">
            <a:spAutoFit/>
          </a:bodyPr>
          <a:lstStyle/>
          <a:p>
            <a:r>
              <a:rPr lang="en-US" b="1" dirty="0" smtClean="0"/>
              <a:t>Figure 8.4 </a:t>
            </a:r>
            <a:r>
              <a:rPr lang="en-US" dirty="0" smtClean="0"/>
              <a:t>- </a:t>
            </a:r>
            <a:r>
              <a:rPr lang="en-US" dirty="0" smtClean="0"/>
              <a:t>Pharming</a:t>
            </a:r>
            <a:endParaRPr lang="en-GB" dirty="0"/>
          </a:p>
        </p:txBody>
      </p:sp>
      <p:pic>
        <p:nvPicPr>
          <p:cNvPr id="1026" name="Picture 2" descr="http://ed451phishnpharm.weebly.com/uploads/1/1/7/3/11739163/9805838.gif?5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5020" y="1148221"/>
            <a:ext cx="2498537" cy="1495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567261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8.3.4 – Spyware and key-logging software</a:t>
            </a:r>
            <a:endParaRPr lang="en-GB" sz="3200" b="1" dirty="0" smtClean="0"/>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151</a:t>
            </a:r>
            <a:endParaRPr lang="en-GB" sz="1000" b="1" dirty="0">
              <a:latin typeface="Arial" panose="020B0604020202020204" pitchFamily="34" charset="0"/>
              <a:cs typeface="Arial" panose="020B0604020202020204" pitchFamily="34" charset="0"/>
            </a:endParaRPr>
          </a:p>
        </p:txBody>
      </p:sp>
      <p:grpSp>
        <p:nvGrpSpPr>
          <p:cNvPr id="21" name="Group 20"/>
          <p:cNvGrpSpPr/>
          <p:nvPr/>
        </p:nvGrpSpPr>
        <p:grpSpPr>
          <a:xfrm>
            <a:off x="329755" y="1258406"/>
            <a:ext cx="5752429" cy="5194930"/>
            <a:chOff x="4363555" y="3808463"/>
            <a:chExt cx="5309936" cy="2130246"/>
          </a:xfrm>
        </p:grpSpPr>
        <p:sp>
          <p:nvSpPr>
            <p:cNvPr id="8" name="TextBox 7"/>
            <p:cNvSpPr txBox="1"/>
            <p:nvPr/>
          </p:nvSpPr>
          <p:spPr>
            <a:xfrm>
              <a:off x="6583937" y="5017394"/>
              <a:ext cx="3089554" cy="921315"/>
            </a:xfrm>
            <a:prstGeom prst="rect">
              <a:avLst/>
            </a:prstGeom>
            <a:solidFill>
              <a:schemeClr val="accent4">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Use anti-spyware software to reduce the risk</a:t>
              </a:r>
            </a:p>
            <a:p>
              <a:pPr marL="173038" indent="-173038">
                <a:buClr>
                  <a:srgbClr val="00B050"/>
                </a:buClr>
                <a:buFont typeface="Arial" panose="020B0604020202020204" pitchFamily="34" charset="0"/>
                <a:buChar char="•"/>
              </a:pPr>
              <a:r>
                <a:rPr lang="en-US" sz="1400" dirty="0" smtClean="0"/>
                <a:t>The user should always be alert and check for clues that their keyboard activity is being monitored.</a:t>
              </a:r>
            </a:p>
            <a:p>
              <a:pPr marL="173038" indent="-173038">
                <a:buClr>
                  <a:srgbClr val="00B050"/>
                </a:buClr>
                <a:buFont typeface="Arial" panose="020B0604020202020204" pitchFamily="34" charset="0"/>
                <a:buChar char="•"/>
              </a:pPr>
              <a:r>
                <a:rPr lang="en-US" sz="1400" dirty="0" smtClean="0"/>
                <a:t>When entering a password, for example, using a pointing device (or touch screen) to select characters from a drop-down menu can reduce the risk.</a:t>
              </a:r>
              <a:endParaRPr lang="en-GB" sz="1400" dirty="0"/>
            </a:p>
          </p:txBody>
        </p:sp>
        <p:sp>
          <p:nvSpPr>
            <p:cNvPr id="9" name="TextBox 8"/>
            <p:cNvSpPr txBox="1"/>
            <p:nvPr/>
          </p:nvSpPr>
          <p:spPr>
            <a:xfrm>
              <a:off x="6583127" y="4373734"/>
              <a:ext cx="3090364" cy="567934"/>
            </a:xfrm>
            <a:prstGeom prst="rect">
              <a:avLst/>
            </a:prstGeom>
            <a:solidFill>
              <a:schemeClr val="accent1">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Software given the originator access to all data entered using a keyboard on the user’s computer</a:t>
              </a:r>
            </a:p>
            <a:p>
              <a:pPr marL="173038" indent="-173038">
                <a:buClr>
                  <a:srgbClr val="00B050"/>
                </a:buClr>
                <a:buFont typeface="Arial" panose="020B0604020202020204" pitchFamily="34" charset="0"/>
                <a:buChar char="•"/>
              </a:pPr>
              <a:r>
                <a:rPr lang="en-US" sz="1400" dirty="0" smtClean="0"/>
                <a:t>The software is able to install other software, read cookie data, and also change a user’s default browser.</a:t>
              </a:r>
              <a:endParaRPr lang="en-GB" sz="1400" dirty="0"/>
            </a:p>
          </p:txBody>
        </p:sp>
        <p:sp>
          <p:nvSpPr>
            <p:cNvPr id="10" name="TextBox 9"/>
            <p:cNvSpPr txBox="1"/>
            <p:nvPr/>
          </p:nvSpPr>
          <p:spPr>
            <a:xfrm>
              <a:off x="6583127" y="3808463"/>
              <a:ext cx="3090364" cy="479589"/>
            </a:xfrm>
            <a:prstGeom prst="rect">
              <a:avLst/>
            </a:prstGeom>
            <a:solidFill>
              <a:schemeClr val="accent3">
                <a:lumMod val="60000"/>
                <a:lumOff val="4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This is software that gathers data by monitoring key presses on the users keyboard, the gathered data is then sent back to the person who sent the software.</a:t>
              </a:r>
              <a:endParaRPr lang="en-GB" sz="1400" dirty="0"/>
            </a:p>
          </p:txBody>
        </p:sp>
        <p:cxnSp>
          <p:nvCxnSpPr>
            <p:cNvPr id="11" name="Straight Connector 10"/>
            <p:cNvCxnSpPr/>
            <p:nvPr/>
          </p:nvCxnSpPr>
          <p:spPr>
            <a:xfrm>
              <a:off x="4998952" y="4048258"/>
              <a:ext cx="0" cy="1429794"/>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363555" y="4491848"/>
              <a:ext cx="1368152" cy="340761"/>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b="1" dirty="0"/>
                <a:t>Spyware and key-logging software</a:t>
              </a:r>
            </a:p>
          </p:txBody>
        </p:sp>
        <p:cxnSp>
          <p:nvCxnSpPr>
            <p:cNvPr id="13" name="Straight Arrow Connector 12"/>
            <p:cNvCxnSpPr>
              <a:endCxn id="10" idx="1"/>
            </p:cNvCxnSpPr>
            <p:nvPr/>
          </p:nvCxnSpPr>
          <p:spPr>
            <a:xfrm flipV="1">
              <a:off x="4998952" y="4048258"/>
              <a:ext cx="1584175" cy="673"/>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8" idx="1"/>
            </p:cNvCxnSpPr>
            <p:nvPr/>
          </p:nvCxnSpPr>
          <p:spPr>
            <a:xfrm flipV="1">
              <a:off x="4998952" y="5478052"/>
              <a:ext cx="1584984" cy="10668"/>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3"/>
              <a:endCxn id="9" idx="1"/>
            </p:cNvCxnSpPr>
            <p:nvPr/>
          </p:nvCxnSpPr>
          <p:spPr>
            <a:xfrm flipV="1">
              <a:off x="5731707" y="4657701"/>
              <a:ext cx="851421" cy="4528"/>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Oval Callout 25"/>
          <p:cNvSpPr/>
          <p:nvPr/>
        </p:nvSpPr>
        <p:spPr>
          <a:xfrm>
            <a:off x="6228183" y="3501008"/>
            <a:ext cx="2635373" cy="2736304"/>
          </a:xfrm>
          <a:prstGeom prst="wedgeEllipseCallout">
            <a:avLst>
              <a:gd name="adj1" fmla="val -69708"/>
              <a:gd name="adj2" fmla="val 16495"/>
            </a:avLst>
          </a:prstGeom>
          <a:solidFill>
            <a:schemeClr val="accent6">
              <a:lumMod val="40000"/>
              <a:lumOff val="60000"/>
            </a:schemeClr>
          </a:solidFill>
          <a:ln>
            <a:solidFill>
              <a:srgbClr val="F5393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300" dirty="0" smtClean="0">
                <a:solidFill>
                  <a:schemeClr val="tx1"/>
                </a:solidFill>
                <a:latin typeface="Arial" charset="0"/>
              </a:rPr>
              <a:t>Banks</a:t>
            </a:r>
            <a:br>
              <a:rPr lang="en-US" sz="1300" dirty="0" smtClean="0">
                <a:solidFill>
                  <a:schemeClr val="tx1"/>
                </a:solidFill>
                <a:latin typeface="Arial" charset="0"/>
              </a:rPr>
            </a:br>
            <a:r>
              <a:rPr lang="en-US" sz="1300" dirty="0" smtClean="0">
                <a:solidFill>
                  <a:schemeClr val="tx1"/>
                </a:solidFill>
                <a:latin typeface="Arial" charset="0"/>
              </a:rPr>
              <a:t>often use drop down menus where the user enters certain characters from their password using a mouse of touch screen, the required characters are also changed every time the user logs into their account to stop hackers gathering the full password.</a:t>
            </a:r>
            <a:endParaRPr lang="en-GB" sz="1300" dirty="0">
              <a:solidFill>
                <a:schemeClr val="tx1"/>
              </a:solidFill>
              <a:latin typeface="Arial" charset="0"/>
            </a:endParaRPr>
          </a:p>
        </p:txBody>
      </p:sp>
      <p:sp>
        <p:nvSpPr>
          <p:cNvPr id="25" name="TextBox 24"/>
          <p:cNvSpPr txBox="1"/>
          <p:nvPr/>
        </p:nvSpPr>
        <p:spPr>
          <a:xfrm>
            <a:off x="314330" y="5951021"/>
            <a:ext cx="2419961" cy="646331"/>
          </a:xfrm>
          <a:prstGeom prst="rect">
            <a:avLst/>
          </a:prstGeom>
          <a:noFill/>
        </p:spPr>
        <p:txBody>
          <a:bodyPr wrap="square" rtlCol="0">
            <a:spAutoFit/>
          </a:bodyPr>
          <a:lstStyle/>
          <a:p>
            <a:r>
              <a:rPr lang="en-US" b="1" dirty="0" smtClean="0"/>
              <a:t>Figure 8.4 </a:t>
            </a:r>
            <a:r>
              <a:rPr lang="en-US" dirty="0" smtClean="0"/>
              <a:t>– Spyware and Key Logging</a:t>
            </a:r>
            <a:endParaRPr lang="en-GB" dirty="0"/>
          </a:p>
        </p:txBody>
      </p:sp>
      <p:pic>
        <p:nvPicPr>
          <p:cNvPr id="1026" name="Picture 2" descr="http://ed451phishnpharm.weebly.com/uploads/1/1/7/3/11739163/9805838.gif?5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148220"/>
            <a:ext cx="2635374" cy="157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249644"/>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8.3.5 </a:t>
            </a:r>
            <a:r>
              <a:rPr lang="en-GB" sz="4000" dirty="0"/>
              <a:t>– Security of Data - </a:t>
            </a:r>
            <a:r>
              <a:rPr lang="en-GB" sz="4000" dirty="0" smtClean="0"/>
              <a:t>Viruses</a:t>
            </a:r>
            <a:endParaRPr lang="en-GB" sz="4000" b="1" dirty="0" smtClean="0"/>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152</a:t>
            </a:r>
            <a:endParaRPr lang="en-GB" sz="1000" b="1" dirty="0">
              <a:latin typeface="Arial" panose="020B0604020202020204" pitchFamily="34" charset="0"/>
              <a:cs typeface="Arial" panose="020B0604020202020204" pitchFamily="34" charset="0"/>
            </a:endParaRPr>
          </a:p>
        </p:txBody>
      </p:sp>
      <p:grpSp>
        <p:nvGrpSpPr>
          <p:cNvPr id="21" name="Group 20"/>
          <p:cNvGrpSpPr/>
          <p:nvPr/>
        </p:nvGrpSpPr>
        <p:grpSpPr>
          <a:xfrm>
            <a:off x="323528" y="1268760"/>
            <a:ext cx="6048672" cy="5256584"/>
            <a:chOff x="4357807" y="3808461"/>
            <a:chExt cx="5583392" cy="2155527"/>
          </a:xfrm>
        </p:grpSpPr>
        <p:sp>
          <p:nvSpPr>
            <p:cNvPr id="8" name="TextBox 7"/>
            <p:cNvSpPr txBox="1"/>
            <p:nvPr/>
          </p:nvSpPr>
          <p:spPr>
            <a:xfrm>
              <a:off x="6450912" y="5307709"/>
              <a:ext cx="3490181" cy="656279"/>
            </a:xfrm>
            <a:prstGeom prst="rect">
              <a:avLst/>
            </a:prstGeom>
            <a:solidFill>
              <a:schemeClr val="accent4">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Use anti-spyware software to reduce the risk</a:t>
              </a:r>
            </a:p>
            <a:p>
              <a:pPr marL="173038" indent="-173038">
                <a:buClr>
                  <a:srgbClr val="00B050"/>
                </a:buClr>
                <a:buFont typeface="Arial" panose="020B0604020202020204" pitchFamily="34" charset="0"/>
                <a:buChar char="•"/>
              </a:pPr>
              <a:r>
                <a:rPr lang="en-US" sz="1400" dirty="0" smtClean="0"/>
                <a:t>Install anti-virus software and update it regularly.</a:t>
              </a:r>
            </a:p>
            <a:p>
              <a:pPr marL="173038" indent="-173038">
                <a:buClr>
                  <a:srgbClr val="00B050"/>
                </a:buClr>
                <a:buFont typeface="Arial" panose="020B0604020202020204" pitchFamily="34" charset="0"/>
                <a:buChar char="•"/>
              </a:pPr>
              <a:r>
                <a:rPr lang="en-US" sz="1400" dirty="0" smtClean="0"/>
                <a:t>Don’t use software from unknown sources.</a:t>
              </a:r>
            </a:p>
            <a:p>
              <a:pPr marL="173038" indent="-173038">
                <a:buClr>
                  <a:srgbClr val="00B050"/>
                </a:buClr>
                <a:buFont typeface="Arial" panose="020B0604020202020204" pitchFamily="34" charset="0"/>
                <a:buChar char="•"/>
              </a:pPr>
              <a:r>
                <a:rPr lang="en-US" sz="1400" dirty="0" smtClean="0"/>
                <a:t>Be careful when opening emails or attachments from unknown senders.</a:t>
              </a:r>
              <a:endParaRPr lang="en-GB" sz="1400" dirty="0"/>
            </a:p>
          </p:txBody>
        </p:sp>
        <p:sp>
          <p:nvSpPr>
            <p:cNvPr id="9" name="TextBox 8"/>
            <p:cNvSpPr txBox="1"/>
            <p:nvPr/>
          </p:nvSpPr>
          <p:spPr>
            <a:xfrm>
              <a:off x="6450103" y="4428544"/>
              <a:ext cx="3491096" cy="832970"/>
            </a:xfrm>
            <a:prstGeom prst="rect">
              <a:avLst/>
            </a:prstGeom>
            <a:solidFill>
              <a:schemeClr val="accent1">
                <a:lumMod val="40000"/>
                <a:lumOff val="6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Viruses can cause the computer to ‘crash’, stop functioning normally or become unresponsive (e.g. the user get the ‘not responding’ message.</a:t>
              </a:r>
            </a:p>
            <a:p>
              <a:pPr marL="173038" indent="-173038">
                <a:buClr>
                  <a:srgbClr val="00B050"/>
                </a:buClr>
                <a:buFont typeface="Arial" panose="020B0604020202020204" pitchFamily="34" charset="0"/>
                <a:buChar char="•"/>
              </a:pPr>
              <a:r>
                <a:rPr lang="en-US" sz="1400" dirty="0" smtClean="0"/>
                <a:t>The software can delete files or data on the computer</a:t>
              </a:r>
            </a:p>
            <a:p>
              <a:pPr marL="173038" indent="-173038">
                <a:buClr>
                  <a:srgbClr val="00B050"/>
                </a:buClr>
                <a:buFont typeface="Arial" panose="020B0604020202020204" pitchFamily="34" charset="0"/>
                <a:buChar char="•"/>
              </a:pPr>
              <a:r>
                <a:rPr lang="en-US" sz="1400" dirty="0" smtClean="0"/>
                <a:t>The software can corrupt operating system files, making the computer to run slowly or ‘crash’.</a:t>
              </a:r>
            </a:p>
          </p:txBody>
        </p:sp>
        <p:sp>
          <p:nvSpPr>
            <p:cNvPr id="10" name="TextBox 9"/>
            <p:cNvSpPr txBox="1"/>
            <p:nvPr/>
          </p:nvSpPr>
          <p:spPr>
            <a:xfrm>
              <a:off x="6450102" y="3808461"/>
              <a:ext cx="3491097" cy="567935"/>
            </a:xfrm>
            <a:prstGeom prst="rect">
              <a:avLst/>
            </a:prstGeom>
            <a:solidFill>
              <a:schemeClr val="accent3">
                <a:lumMod val="60000"/>
                <a:lumOff val="40000"/>
              </a:schemeClr>
            </a:solidFill>
            <a:ln w="28575">
              <a:solidFill>
                <a:srgbClr val="B21212"/>
              </a:solidFill>
            </a:ln>
          </p:spPr>
          <p:txBody>
            <a:bodyPr wrap="square" rtlCol="0">
              <a:spAutoFit/>
            </a:bodyPr>
            <a:lstStyle/>
            <a:p>
              <a:pPr marL="173038" indent="-173038">
                <a:buClr>
                  <a:srgbClr val="00B050"/>
                </a:buClr>
                <a:buFont typeface="Arial" panose="020B0604020202020204" pitchFamily="34" charset="0"/>
                <a:buChar char="•"/>
              </a:pPr>
              <a:r>
                <a:rPr lang="en-US" sz="1400" dirty="0" smtClean="0"/>
                <a:t>This is program code or software that can replicate/copy itself with the intention of deleting or corrupting files on a computer, they often cause the computer to malfunction (for example, by filling up the hard drive with data)</a:t>
              </a:r>
              <a:endParaRPr lang="en-GB" sz="1400" dirty="0"/>
            </a:p>
          </p:txBody>
        </p:sp>
        <p:cxnSp>
          <p:nvCxnSpPr>
            <p:cNvPr id="11" name="Straight Connector 10"/>
            <p:cNvCxnSpPr/>
            <p:nvPr/>
          </p:nvCxnSpPr>
          <p:spPr>
            <a:xfrm>
              <a:off x="4998952" y="4103739"/>
              <a:ext cx="0" cy="1535442"/>
            </a:xfrm>
            <a:prstGeom prst="line">
              <a:avLst/>
            </a:prstGeom>
            <a:ln w="38100">
              <a:solidFill>
                <a:srgbClr val="F53939"/>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357807" y="4782877"/>
              <a:ext cx="1240962" cy="138828"/>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b="1" dirty="0" smtClean="0"/>
                <a:t>Viruses</a:t>
              </a:r>
              <a:endParaRPr lang="en-GB" sz="1600" b="1" dirty="0"/>
            </a:p>
          </p:txBody>
        </p:sp>
        <p:cxnSp>
          <p:nvCxnSpPr>
            <p:cNvPr id="13" name="Straight Arrow Connector 12"/>
            <p:cNvCxnSpPr>
              <a:endCxn id="10" idx="1"/>
            </p:cNvCxnSpPr>
            <p:nvPr/>
          </p:nvCxnSpPr>
          <p:spPr>
            <a:xfrm flipV="1">
              <a:off x="4998952" y="4092429"/>
              <a:ext cx="1451150" cy="11312"/>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8" idx="1"/>
            </p:cNvCxnSpPr>
            <p:nvPr/>
          </p:nvCxnSpPr>
          <p:spPr>
            <a:xfrm flipV="1">
              <a:off x="4998952" y="5635849"/>
              <a:ext cx="1451960" cy="3333"/>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 idx="3"/>
              <a:endCxn id="9" idx="1"/>
            </p:cNvCxnSpPr>
            <p:nvPr/>
          </p:nvCxnSpPr>
          <p:spPr>
            <a:xfrm flipV="1">
              <a:off x="5598769" y="4845029"/>
              <a:ext cx="851334" cy="7262"/>
            </a:xfrm>
            <a:prstGeom prst="straightConnector1">
              <a:avLst/>
            </a:prstGeom>
            <a:ln w="38100">
              <a:solidFill>
                <a:srgbClr val="F53939"/>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Oval Callout 25"/>
          <p:cNvSpPr/>
          <p:nvPr/>
        </p:nvSpPr>
        <p:spPr>
          <a:xfrm>
            <a:off x="6228183" y="4174340"/>
            <a:ext cx="2635373" cy="2423012"/>
          </a:xfrm>
          <a:prstGeom prst="wedgeEllipseCallout">
            <a:avLst>
              <a:gd name="adj1" fmla="val -57049"/>
              <a:gd name="adj2" fmla="val 12194"/>
            </a:avLst>
          </a:prstGeom>
          <a:solidFill>
            <a:schemeClr val="accent6">
              <a:lumMod val="40000"/>
              <a:lumOff val="60000"/>
            </a:schemeClr>
          </a:solidFill>
          <a:ln>
            <a:solidFill>
              <a:srgbClr val="F5393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sz="1300" dirty="0" smtClean="0">
                <a:solidFill>
                  <a:schemeClr val="tx1"/>
                </a:solidFill>
                <a:latin typeface="Arial" charset="0"/>
              </a:rPr>
              <a:t>Backing up </a:t>
            </a:r>
            <a:br>
              <a:rPr lang="en-US" sz="1300" dirty="0" smtClean="0">
                <a:solidFill>
                  <a:schemeClr val="tx1"/>
                </a:solidFill>
                <a:latin typeface="Arial" charset="0"/>
              </a:rPr>
            </a:br>
            <a:r>
              <a:rPr lang="en-US" sz="1300" dirty="0" smtClean="0">
                <a:solidFill>
                  <a:schemeClr val="tx1"/>
                </a:solidFill>
                <a:latin typeface="Arial" charset="0"/>
              </a:rPr>
              <a:t>files won’t guard against the effect of viruses, the virus may have already attached itself to the files that are being copied to the backup system, when these files are then copied back to the computer, the virus is simply reinstalled.</a:t>
            </a:r>
            <a:endParaRPr lang="en-GB" sz="1300" dirty="0">
              <a:solidFill>
                <a:schemeClr val="tx1"/>
              </a:solidFill>
              <a:latin typeface="Arial" charset="0"/>
            </a:endParaRPr>
          </a:p>
        </p:txBody>
      </p:sp>
      <p:sp>
        <p:nvSpPr>
          <p:cNvPr id="25" name="TextBox 24"/>
          <p:cNvSpPr txBox="1"/>
          <p:nvPr/>
        </p:nvSpPr>
        <p:spPr>
          <a:xfrm>
            <a:off x="314330" y="5951021"/>
            <a:ext cx="2419961" cy="369332"/>
          </a:xfrm>
          <a:prstGeom prst="rect">
            <a:avLst/>
          </a:prstGeom>
          <a:noFill/>
        </p:spPr>
        <p:txBody>
          <a:bodyPr wrap="square" rtlCol="0">
            <a:spAutoFit/>
          </a:bodyPr>
          <a:lstStyle/>
          <a:p>
            <a:r>
              <a:rPr lang="en-US" b="1" dirty="0" smtClean="0"/>
              <a:t>Figure 8.4 </a:t>
            </a:r>
            <a:r>
              <a:rPr lang="en-US" dirty="0" smtClean="0"/>
              <a:t>– Viruses</a:t>
            </a:r>
            <a:endParaRPr lang="en-GB" dirty="0"/>
          </a:p>
        </p:txBody>
      </p:sp>
      <p:sp>
        <p:nvSpPr>
          <p:cNvPr id="20" name="TextBox 19"/>
          <p:cNvSpPr txBox="1"/>
          <p:nvPr/>
        </p:nvSpPr>
        <p:spPr>
          <a:xfrm>
            <a:off x="6588224" y="1268760"/>
            <a:ext cx="2275332" cy="2677656"/>
          </a:xfrm>
          <a:prstGeom prst="rect">
            <a:avLst/>
          </a:prstGeom>
          <a:solidFill>
            <a:schemeClr val="tx2">
              <a:lumMod val="40000"/>
              <a:lumOff val="60000"/>
            </a:schemeClr>
          </a:solidFill>
        </p:spPr>
        <p:txBody>
          <a:bodyPr wrap="square" rtlCol="0">
            <a:spAutoFit/>
          </a:bodyPr>
          <a:lstStyle/>
          <a:p>
            <a:r>
              <a:rPr lang="en-US" sz="1400" b="1" dirty="0" smtClean="0"/>
              <a:t>Activity 8.3 </a:t>
            </a:r>
            <a:r>
              <a:rPr lang="en-US" sz="1400" dirty="0" smtClean="0"/>
              <a:t>– research and describe the following viruses:</a:t>
            </a:r>
          </a:p>
          <a:p>
            <a:pPr marL="457200" indent="-171450">
              <a:buFont typeface="Arial" panose="020B0604020202020204" pitchFamily="34" charset="0"/>
              <a:buChar char="•"/>
            </a:pPr>
            <a:r>
              <a:rPr lang="en-US" sz="1400" dirty="0" smtClean="0"/>
              <a:t>Melissa</a:t>
            </a:r>
          </a:p>
          <a:p>
            <a:pPr marL="457200" indent="-171450">
              <a:buFont typeface="Arial" panose="020B0604020202020204" pitchFamily="34" charset="0"/>
              <a:buChar char="•"/>
            </a:pPr>
            <a:r>
              <a:rPr lang="en-US" sz="1400" dirty="0" err="1" smtClean="0"/>
              <a:t>Iloveyou</a:t>
            </a:r>
            <a:endParaRPr lang="en-US" sz="1400" dirty="0" smtClean="0"/>
          </a:p>
          <a:p>
            <a:pPr marL="457200" indent="-171450">
              <a:buFont typeface="Arial" panose="020B0604020202020204" pitchFamily="34" charset="0"/>
              <a:buChar char="•"/>
            </a:pPr>
            <a:r>
              <a:rPr lang="en-US" sz="1400" dirty="0" err="1" smtClean="0"/>
              <a:t>Sobor</a:t>
            </a:r>
            <a:r>
              <a:rPr lang="en-US" sz="1400" dirty="0" smtClean="0"/>
              <a:t> Worm</a:t>
            </a:r>
          </a:p>
          <a:p>
            <a:pPr marL="457200" indent="-171450">
              <a:buFont typeface="Arial" panose="020B0604020202020204" pitchFamily="34" charset="0"/>
              <a:buChar char="•"/>
            </a:pPr>
            <a:r>
              <a:rPr lang="en-US" sz="1400" dirty="0" err="1" smtClean="0"/>
              <a:t>Lovesan</a:t>
            </a:r>
            <a:endParaRPr lang="en-US" sz="1400" dirty="0" smtClean="0"/>
          </a:p>
          <a:p>
            <a:r>
              <a:rPr lang="en-US" sz="1400" dirty="0" smtClean="0"/>
              <a:t>Present the information stating:</a:t>
            </a:r>
          </a:p>
          <a:p>
            <a:pPr marL="228600" indent="-228600">
              <a:buFont typeface="+mj-lt"/>
              <a:buAutoNum type="alphaLcParenR"/>
            </a:pPr>
            <a:r>
              <a:rPr lang="en-US" sz="1400" dirty="0" smtClean="0"/>
              <a:t>What it did</a:t>
            </a:r>
          </a:p>
          <a:p>
            <a:pPr marL="228600" indent="-228600">
              <a:buFont typeface="+mj-lt"/>
              <a:buAutoNum type="alphaLcParenR"/>
            </a:pPr>
            <a:r>
              <a:rPr lang="en-US" sz="1400" dirty="0" smtClean="0"/>
              <a:t>How it worked</a:t>
            </a:r>
          </a:p>
          <a:p>
            <a:pPr marL="228600" indent="-228600">
              <a:buFont typeface="+mj-lt"/>
              <a:buAutoNum type="alphaLcParenR"/>
            </a:pPr>
            <a:r>
              <a:rPr lang="en-US" sz="1400" dirty="0" smtClean="0"/>
              <a:t>The damage caused</a:t>
            </a:r>
            <a:endParaRPr lang="en-GB" sz="1400" dirty="0"/>
          </a:p>
        </p:txBody>
      </p:sp>
    </p:spTree>
    <p:extLst>
      <p:ext uri="{BB962C8B-B14F-4D97-AF65-F5344CB8AC3E}">
        <p14:creationId xmlns:p14="http://schemas.microsoft.com/office/powerpoint/2010/main" val="155345788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8.3.6 – Spam</a:t>
            </a:r>
            <a:endParaRPr lang="en-GB" b="1" dirty="0" smtClean="0"/>
          </a:p>
        </p:txBody>
      </p:sp>
      <p:sp>
        <p:nvSpPr>
          <p:cNvPr id="4" name="Rectangle 3"/>
          <p:cNvSpPr/>
          <p:nvPr/>
        </p:nvSpPr>
        <p:spPr>
          <a:xfrm>
            <a:off x="323528" y="1155809"/>
            <a:ext cx="6480398" cy="3970318"/>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b="1" dirty="0" smtClean="0">
                <a:solidFill>
                  <a:srgbClr val="FF0000"/>
                </a:solidFill>
                <a:latin typeface="Calibri" panose="020F0502020204030204" pitchFamily="34" charset="0"/>
              </a:rPr>
              <a:t>Spam</a:t>
            </a:r>
            <a:r>
              <a:rPr lang="en-US" dirty="0" smtClean="0">
                <a:solidFill>
                  <a:srgbClr val="FF0000"/>
                </a:solidFill>
                <a:latin typeface="Calibri" panose="020F0502020204030204" pitchFamily="34" charset="0"/>
              </a:rPr>
              <a:t> </a:t>
            </a:r>
            <a:r>
              <a:rPr lang="en-US" dirty="0" smtClean="0">
                <a:latin typeface="Calibri" panose="020F0502020204030204" pitchFamily="34" charset="0"/>
              </a:rPr>
              <a:t>– Often referred to as ‘junk mail’, is usually sent out to a recipient who is on a mailing list or mailing group. Spammers obtain these email addresses form chat rooms, websites, newsgroups and even certain viruses that have been set up to harvest a user’s contact list.</a:t>
            </a:r>
          </a:p>
          <a:p>
            <a:pPr marL="234950" indent="-234950">
              <a:buClr>
                <a:srgbClr val="00B050"/>
              </a:buClr>
              <a:buSzPct val="93000"/>
              <a:buFont typeface="Wingdings 3" panose="05040102010807070707" pitchFamily="18" charset="2"/>
              <a:buChar char=""/>
            </a:pPr>
            <a:r>
              <a:rPr lang="en-US" dirty="0" smtClean="0">
                <a:latin typeface="Calibri" panose="020F0502020204030204" pitchFamily="34" charset="0"/>
              </a:rPr>
              <a:t>While spam is rarely a security risk but can lead </a:t>
            </a:r>
            <a:r>
              <a:rPr lang="en-US" dirty="0" smtClean="0">
                <a:solidFill>
                  <a:srgbClr val="FF0000"/>
                </a:solidFill>
                <a:latin typeface="Calibri" panose="020F0502020204030204" pitchFamily="34" charset="0"/>
              </a:rPr>
              <a:t>to </a:t>
            </a:r>
            <a:r>
              <a:rPr lang="en-US" b="1" dirty="0" smtClean="0">
                <a:solidFill>
                  <a:srgbClr val="FF0000"/>
                </a:solidFill>
                <a:latin typeface="Calibri" panose="020F0502020204030204" pitchFamily="34" charset="0"/>
              </a:rPr>
              <a:t>denial of services</a:t>
            </a:r>
            <a:r>
              <a:rPr lang="en-US" dirty="0" smtClean="0">
                <a:latin typeface="Calibri" panose="020F0502020204030204" pitchFamily="34" charset="0"/>
              </a:rPr>
              <a:t>, by ‘clogging up’ the bandwidth on the internet. DOS is basically an attach on a network that is designed to slow the network down by flooding it with useless traffic. However, spam can be linked to phishing attacks or even the spreads of computer viruses, so it should be treated with caution.</a:t>
            </a:r>
          </a:p>
          <a:p>
            <a:pPr marL="234950" indent="-234950">
              <a:buClr>
                <a:srgbClr val="00B050"/>
              </a:buClr>
              <a:buSzPct val="93000"/>
              <a:buFont typeface="Wingdings 3" panose="05040102010807070707" pitchFamily="18" charset="2"/>
              <a:buChar char=""/>
            </a:pPr>
            <a:r>
              <a:rPr lang="en-US" dirty="0" smtClean="0">
                <a:latin typeface="Calibri" panose="020F0502020204030204" pitchFamily="34" charset="0"/>
              </a:rPr>
              <a:t>Many ISP’s filter out spam and junk mail. However some of the more overactive ISP’s can filter out ‘wanted’ emails that come from new sources.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152</a:t>
            </a:r>
            <a:endParaRPr lang="en-GB" sz="1000" b="1" dirty="0">
              <a:latin typeface="Arial" panose="020B0604020202020204" pitchFamily="34" charset="0"/>
              <a:cs typeface="Arial" panose="020B0604020202020204"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1188648575"/>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4"/>
                        </a:buBlip>
                      </a:pPr>
                      <a:r>
                        <a:rPr lang="en-GB" sz="1600" baseline="0" dirty="0" smtClean="0">
                          <a:solidFill>
                            <a:srgbClr val="FF0000"/>
                          </a:solidFill>
                          <a:effectLst/>
                          <a:latin typeface="Arial" pitchFamily="34" charset="0"/>
                          <a:ea typeface="Times New Roman"/>
                          <a:cs typeface="Arial" pitchFamily="34" charset="0"/>
                        </a:rPr>
                        <a:t>The Law in Britain now states that all tick boxes state ‘No’ when the site loads.</a:t>
                      </a:r>
                    </a:p>
                    <a:p>
                      <a:pPr marL="177800" indent="-177800" algn="l">
                        <a:spcAft>
                          <a:spcPts val="600"/>
                        </a:spcAft>
                        <a:buFontTx/>
                        <a:buBlip>
                          <a:blip r:embed="rId4"/>
                        </a:buBlip>
                      </a:pPr>
                      <a:r>
                        <a:rPr lang="en-GB" sz="1600" baseline="0" dirty="0" smtClean="0">
                          <a:solidFill>
                            <a:schemeClr val="tx1"/>
                          </a:solidFill>
                          <a:effectLst/>
                          <a:latin typeface="Arial" pitchFamily="34" charset="0"/>
                          <a:ea typeface="Times New Roman"/>
                          <a:cs typeface="Arial" pitchFamily="34" charset="0"/>
                        </a:rPr>
                        <a:t>95% of all emails sent in the world are Spam</a:t>
                      </a:r>
                    </a:p>
                    <a:p>
                      <a:pPr marL="177800" indent="-177800" algn="l">
                        <a:spcAft>
                          <a:spcPts val="600"/>
                        </a:spcAft>
                        <a:buFontTx/>
                        <a:buBlip>
                          <a:blip r:embed="rId4"/>
                        </a:buBlip>
                      </a:pPr>
                      <a:r>
                        <a:rPr lang="en-GB" sz="1600" baseline="0" dirty="0" smtClean="0">
                          <a:solidFill>
                            <a:srgbClr val="FF0000"/>
                          </a:solidFill>
                          <a:effectLst/>
                          <a:latin typeface="Arial" pitchFamily="34" charset="0"/>
                          <a:ea typeface="Times New Roman"/>
                          <a:cs typeface="Arial" pitchFamily="34" charset="0"/>
                        </a:rPr>
                        <a:t>Clicking on ‘Enable or download Images’ basically means you are looking at their website.</a:t>
                      </a:r>
                    </a:p>
                    <a:p>
                      <a:pPr marL="177800" indent="-177800" algn="l">
                        <a:spcAft>
                          <a:spcPts val="600"/>
                        </a:spcAft>
                        <a:buFontTx/>
                        <a:buBlip>
                          <a:blip r:embed="rId4"/>
                        </a:buBlip>
                      </a:pPr>
                      <a:r>
                        <a:rPr lang="en-US" sz="1600" baseline="0" dirty="0" smtClean="0">
                          <a:solidFill>
                            <a:schemeClr val="tx1"/>
                          </a:solidFill>
                          <a:effectLst/>
                          <a:latin typeface="Arial" pitchFamily="34" charset="0"/>
                          <a:ea typeface="Times New Roman"/>
                          <a:cs typeface="Arial" pitchFamily="34" charset="0"/>
                        </a:rPr>
                        <a:t>Still waiting for my Oil money.</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5"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upload.wikimedia.org/wikipedia/commons/7/72/E-mail_spam_relayed_by_country_in_Q2-200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1446" y="5089356"/>
            <a:ext cx="1973744" cy="1496951"/>
          </a:xfrm>
          <a:prstGeom prst="rect">
            <a:avLst/>
          </a:prstGeom>
          <a:noFill/>
          <a:effectLst>
            <a:outerShdw blurRad="1651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s://encrypted-tbn3.gstatic.com/images?q=tbn:ANd9GcRoigyFlCG9lYqvJCW1JuEmABTMjCLxWujyv3-9uifBDD0Cg7Ciw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69527" y="5126126"/>
            <a:ext cx="1742433" cy="1399217"/>
          </a:xfrm>
          <a:prstGeom prst="rect">
            <a:avLst/>
          </a:prstGeom>
          <a:noFill/>
          <a:effectLst>
            <a:outerShdw blurRad="1651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www.emailtray.com/blog/wp-content/uploads/2012/06/spam-over-tim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5619" y="5126126"/>
            <a:ext cx="2463399" cy="1377164"/>
          </a:xfrm>
          <a:prstGeom prst="rect">
            <a:avLst/>
          </a:prstGeom>
          <a:noFill/>
          <a:effectLst>
            <a:outerShdw blurRad="1651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66115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8.3.6 – Spam</a:t>
            </a:r>
            <a:endParaRPr lang="en-GB" b="1" dirty="0" smtClean="0"/>
          </a:p>
        </p:txBody>
      </p:sp>
      <p:sp>
        <p:nvSpPr>
          <p:cNvPr id="4" name="Rectangle 3"/>
          <p:cNvSpPr/>
          <p:nvPr/>
        </p:nvSpPr>
        <p:spPr>
          <a:xfrm>
            <a:off x="323528" y="1155809"/>
            <a:ext cx="6480398" cy="4339650"/>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00" b="1" dirty="0" smtClean="0">
                <a:latin typeface="Calibri" panose="020F0502020204030204" pitchFamily="34" charset="0"/>
              </a:rPr>
              <a:t>Spam prevention techniques</a:t>
            </a:r>
          </a:p>
          <a:p>
            <a:pPr marL="519113" indent="-236538">
              <a:buClr>
                <a:srgbClr val="00B050"/>
              </a:buClr>
              <a:buSzPct val="104000"/>
              <a:buFont typeface="Arial" panose="020B0604020202020204" pitchFamily="34" charset="0"/>
              <a:buChar char="•"/>
            </a:pPr>
            <a:r>
              <a:rPr lang="en-US" sz="1600" dirty="0" smtClean="0">
                <a:latin typeface="Calibri" panose="020F0502020204030204" pitchFamily="34" charset="0"/>
              </a:rPr>
              <a:t>To obtain the maximum protection possible when using the ‘junk email filter’ set the protection level to high or to safe lists only. Make sure the junk mail filter is kept up to date.</a:t>
            </a:r>
          </a:p>
          <a:p>
            <a:pPr marL="519113" indent="-236538">
              <a:buClr>
                <a:srgbClr val="00B050"/>
              </a:buClr>
              <a:buSzPct val="104000"/>
              <a:buFont typeface="Arial" panose="020B0604020202020204" pitchFamily="34" charset="0"/>
              <a:buChar char="•"/>
            </a:pPr>
            <a:r>
              <a:rPr lang="en-US" sz="1600" dirty="0" smtClean="0">
                <a:latin typeface="Calibri" panose="020F0502020204030204" pitchFamily="34" charset="0"/>
              </a:rPr>
              <a:t>Block images in HTML messages that spammers use as web beacons (a web beacon can be a graphic image, linked to an external web server, that is placed in a HTML-formatted message and can be used to verify that you email address is valid when the message is opened and images downloaded)</a:t>
            </a:r>
          </a:p>
          <a:p>
            <a:pPr marL="519113" indent="-236538">
              <a:buClr>
                <a:srgbClr val="00B050"/>
              </a:buClr>
              <a:buSzPct val="104000"/>
              <a:buFont typeface="Arial" panose="020B0604020202020204" pitchFamily="34" charset="0"/>
              <a:buChar char="•"/>
            </a:pPr>
            <a:r>
              <a:rPr lang="en-US" sz="1600" dirty="0" smtClean="0">
                <a:latin typeface="Calibri" panose="020F0502020204030204" pitchFamily="34" charset="0"/>
              </a:rPr>
              <a:t>Look out for checkboxes that re already selected when items are bought online; companies sometimes add a preselected checkbox to indicate that you have agrees to sell or give your email address to third party users, make sure that this check box is ‘unticked’ so that your email address can’t be shared.</a:t>
            </a:r>
          </a:p>
          <a:p>
            <a:pPr marL="519113" indent="-236538">
              <a:buClr>
                <a:srgbClr val="00B050"/>
              </a:buClr>
              <a:buSzPct val="104000"/>
              <a:buFont typeface="Arial" panose="020B0604020202020204" pitchFamily="34" charset="0"/>
              <a:buChar char="•"/>
            </a:pPr>
            <a:r>
              <a:rPr lang="en-US" sz="1600" dirty="0" smtClean="0">
                <a:latin typeface="Calibri" panose="020F0502020204030204" pitchFamily="34" charset="0"/>
              </a:rPr>
              <a:t>Do not sign up to commercial mailing lists.</a:t>
            </a:r>
          </a:p>
          <a:p>
            <a:pPr marL="519113" indent="-236538">
              <a:buClr>
                <a:srgbClr val="00B050"/>
              </a:buClr>
              <a:buSzPct val="104000"/>
              <a:buFont typeface="Arial" panose="020B0604020202020204" pitchFamily="34" charset="0"/>
              <a:buChar char="•"/>
            </a:pPr>
            <a:r>
              <a:rPr lang="en-US" sz="1600" dirty="0" smtClean="0">
                <a:latin typeface="Calibri" panose="020F0502020204030204" pitchFamily="34" charset="0"/>
              </a:rPr>
              <a:t>Do not reply to an email or unsubscribe from a mailing list that you did not explicitly sign up t in the first place.</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152</a:t>
            </a:r>
            <a:endParaRPr lang="en-GB" sz="1000" b="1" dirty="0">
              <a:latin typeface="Arial" panose="020B0604020202020204" pitchFamily="34" charset="0"/>
              <a:cs typeface="Arial" panose="020B0604020202020204"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2472581152"/>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4"/>
                        </a:buBlip>
                      </a:pPr>
                      <a:r>
                        <a:rPr lang="en-GB" sz="1600" baseline="0" dirty="0" smtClean="0">
                          <a:solidFill>
                            <a:srgbClr val="FF0000"/>
                          </a:solidFill>
                          <a:effectLst/>
                          <a:latin typeface="Arial" pitchFamily="34" charset="0"/>
                          <a:ea typeface="Times New Roman"/>
                          <a:cs typeface="Arial" pitchFamily="34" charset="0"/>
                        </a:rPr>
                        <a:t>The Law in Britain now states that all tick boxes state ‘No’ when the site loads.</a:t>
                      </a:r>
                    </a:p>
                    <a:p>
                      <a:pPr marL="177800" indent="-177800" algn="l">
                        <a:spcAft>
                          <a:spcPts val="600"/>
                        </a:spcAft>
                        <a:buFontTx/>
                        <a:buBlip>
                          <a:blip r:embed="rId4"/>
                        </a:buBlip>
                      </a:pPr>
                      <a:r>
                        <a:rPr lang="en-GB" sz="1600" baseline="0" dirty="0" smtClean="0">
                          <a:solidFill>
                            <a:schemeClr val="tx1"/>
                          </a:solidFill>
                          <a:effectLst/>
                          <a:latin typeface="Arial" pitchFamily="34" charset="0"/>
                          <a:ea typeface="Times New Roman"/>
                          <a:cs typeface="Arial" pitchFamily="34" charset="0"/>
                        </a:rPr>
                        <a:t>95% of all emails sent in the world are Spam</a:t>
                      </a:r>
                    </a:p>
                    <a:p>
                      <a:pPr marL="177800" indent="-177800" algn="l">
                        <a:spcAft>
                          <a:spcPts val="600"/>
                        </a:spcAft>
                        <a:buFontTx/>
                        <a:buBlip>
                          <a:blip r:embed="rId4"/>
                        </a:buBlip>
                      </a:pPr>
                      <a:r>
                        <a:rPr lang="en-GB" sz="1600" baseline="0" dirty="0" smtClean="0">
                          <a:solidFill>
                            <a:srgbClr val="FF0000"/>
                          </a:solidFill>
                          <a:effectLst/>
                          <a:latin typeface="Arial" pitchFamily="34" charset="0"/>
                          <a:ea typeface="Times New Roman"/>
                          <a:cs typeface="Arial" pitchFamily="34" charset="0"/>
                        </a:rPr>
                        <a:t>Clicking on ‘Enable or download Images’ basically means you are looking at their website.</a:t>
                      </a:r>
                    </a:p>
                    <a:p>
                      <a:pPr marL="177800" indent="-177800" algn="l">
                        <a:spcAft>
                          <a:spcPts val="600"/>
                        </a:spcAft>
                        <a:buFontTx/>
                        <a:buBlip>
                          <a:blip r:embed="rId4"/>
                        </a:buBlip>
                      </a:pPr>
                      <a:r>
                        <a:rPr lang="en-US" sz="1600" baseline="0" dirty="0" smtClean="0">
                          <a:solidFill>
                            <a:schemeClr val="tx1"/>
                          </a:solidFill>
                          <a:effectLst/>
                          <a:latin typeface="Arial" pitchFamily="34" charset="0"/>
                          <a:ea typeface="Times New Roman"/>
                          <a:cs typeface="Arial" pitchFamily="34" charset="0"/>
                        </a:rPr>
                        <a:t>Still waiting for my Oil money.</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5"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thewindowsclub.thewindowsclubco.netdna-cdn.com/wp-content/uploads/2012/08/Outlook-Preventing-Junk-email1-600x3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5536" y="5416710"/>
            <a:ext cx="2232248" cy="1127285"/>
          </a:xfrm>
          <a:prstGeom prst="rect">
            <a:avLst/>
          </a:prstGeom>
          <a:noFill/>
          <a:effectLst>
            <a:outerShdw blurRad="1651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www.pcworld.com.mx/UserFiles/Spam%20Bitdefender.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66601" y="5416710"/>
            <a:ext cx="1664615" cy="1108634"/>
          </a:xfrm>
          <a:prstGeom prst="rect">
            <a:avLst/>
          </a:prstGeom>
          <a:noFill/>
          <a:effectLst>
            <a:outerShdw blurRad="1651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a:hlinkClick r:id="rId8"/>
          </p:cNvPr>
          <p:cNvPicPr>
            <a:picLocks noChangeAspect="1"/>
          </p:cNvPicPr>
          <p:nvPr/>
        </p:nvPicPr>
        <p:blipFill rotWithShape="1">
          <a:blip r:embed="rId9"/>
          <a:srcRect l="13379" t="11984" r="16327" b="22360"/>
          <a:stretch/>
        </p:blipFill>
        <p:spPr>
          <a:xfrm>
            <a:off x="4572000" y="5373216"/>
            <a:ext cx="2194023" cy="1152128"/>
          </a:xfrm>
          <a:prstGeom prst="rect">
            <a:avLst/>
          </a:prstGeom>
          <a:noFill/>
          <a:effectLst>
            <a:outerShdw blurRad="165100" dist="38100" dir="2700000" sx="103000" sy="103000" algn="tl" rotWithShape="0">
              <a:prstClr val="black">
                <a:alpha val="40000"/>
              </a:prstClr>
            </a:outerShdw>
          </a:effectLst>
        </p:spPr>
      </p:pic>
    </p:spTree>
    <p:extLst>
      <p:ext uri="{BB962C8B-B14F-4D97-AF65-F5344CB8AC3E}">
        <p14:creationId xmlns:p14="http://schemas.microsoft.com/office/powerpoint/2010/main" val="48594898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2900" dirty="0" smtClean="0"/>
              <a:t>8.3.7 – </a:t>
            </a:r>
            <a:r>
              <a:rPr lang="en-US" sz="2900" dirty="0"/>
              <a:t>Moderated and Unmoderated </a:t>
            </a:r>
            <a:r>
              <a:rPr lang="en-US" sz="2900" dirty="0" smtClean="0"/>
              <a:t>Forums</a:t>
            </a:r>
            <a:endParaRPr lang="en-GB" sz="2900" b="1" dirty="0" smtClean="0"/>
          </a:p>
        </p:txBody>
      </p:sp>
      <p:sp>
        <p:nvSpPr>
          <p:cNvPr id="4" name="Rectangle 3"/>
          <p:cNvSpPr/>
          <p:nvPr/>
        </p:nvSpPr>
        <p:spPr>
          <a:xfrm>
            <a:off x="323528" y="1155809"/>
            <a:ext cx="6480398" cy="3416320"/>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dirty="0" smtClean="0">
                <a:latin typeface="Calibri" panose="020F0502020204030204" pitchFamily="34" charset="0"/>
              </a:rPr>
              <a:t>A </a:t>
            </a:r>
            <a:r>
              <a:rPr lang="en-US" b="1" dirty="0" smtClean="0">
                <a:latin typeface="Calibri" panose="020F0502020204030204" pitchFamily="34" charset="0"/>
              </a:rPr>
              <a:t>Moderated Forum </a:t>
            </a:r>
            <a:r>
              <a:rPr lang="en-US" dirty="0" smtClean="0">
                <a:latin typeface="Calibri" panose="020F0502020204030204" pitchFamily="34" charset="0"/>
              </a:rPr>
              <a:t>refers to an online discussion forum in which all the posts are checked by an administrator before they are allowed to be posted. Many users prefer this type of forum, compared to an unmoderated one, as the moderator can not only prevent spam, but can filer out any posts that are inappropriate, rude or offensive, or wander off the main topic.</a:t>
            </a:r>
          </a:p>
          <a:p>
            <a:pPr marL="234950" indent="-234950">
              <a:buClr>
                <a:srgbClr val="00B050"/>
              </a:buClr>
              <a:buSzPct val="93000"/>
              <a:buFont typeface="Wingdings 3" panose="05040102010807070707" pitchFamily="18" charset="2"/>
              <a:buChar char=""/>
            </a:pPr>
            <a:r>
              <a:rPr lang="en-US" dirty="0" smtClean="0">
                <a:latin typeface="Calibri" panose="020F0502020204030204" pitchFamily="34" charset="0"/>
              </a:rPr>
              <a:t>The internet is essentially an </a:t>
            </a:r>
            <a:r>
              <a:rPr lang="en-US" b="1" dirty="0" smtClean="0">
                <a:latin typeface="Calibri" panose="020F0502020204030204" pitchFamily="34" charset="0"/>
              </a:rPr>
              <a:t>unmoderated forum. </a:t>
            </a:r>
            <a:r>
              <a:rPr lang="en-US" dirty="0" smtClean="0">
                <a:latin typeface="Calibri" panose="020F0502020204030204" pitchFamily="34" charset="0"/>
              </a:rPr>
              <a:t> No-one ‘owns’ the Internet and it is essentially not policed. The only real safeguards are a voluntary cooperation between users and the network operators. However most social forums or networking groups on the internet have a set of rules or protocols that members are requested to follow or they will be deleted.</a:t>
            </a:r>
          </a:p>
        </p:txBody>
      </p:sp>
      <p:sp>
        <p:nvSpPr>
          <p:cNvPr id="7" name="Round Same Side Corner Rectangle 6">
            <a:hlinkClick r:id="rId5"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153</a:t>
            </a:r>
            <a:endParaRPr lang="en-GB" sz="1000" b="1" dirty="0">
              <a:latin typeface="Arial" panose="020B0604020202020204" pitchFamily="34" charset="0"/>
              <a:cs typeface="Arial" panose="020B0604020202020204"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1647055723"/>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Game sites like Twitch are unmoderated</a:t>
                      </a:r>
                    </a:p>
                    <a:p>
                      <a:pPr marL="177800" indent="-177800" algn="l">
                        <a:spcAft>
                          <a:spcPts val="600"/>
                        </a:spcAft>
                        <a:buFontTx/>
                        <a:buBlip>
                          <a:blip r:embed="rId6"/>
                        </a:buBlip>
                      </a:pPr>
                      <a:r>
                        <a:rPr lang="en-GB" sz="1600" baseline="0" dirty="0" smtClean="0">
                          <a:solidFill>
                            <a:schemeClr val="tx1"/>
                          </a:solidFill>
                          <a:effectLst/>
                          <a:latin typeface="Arial" pitchFamily="34" charset="0"/>
                          <a:ea typeface="Times New Roman"/>
                          <a:cs typeface="Arial" pitchFamily="34" charset="0"/>
                        </a:rPr>
                        <a:t>Forums are more that merely leaving comments</a:t>
                      </a:r>
                    </a:p>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Forums have been around as long as the Internet.</a:t>
                      </a:r>
                    </a:p>
                    <a:p>
                      <a:pPr marL="177800" indent="-177800" algn="l">
                        <a:spcAft>
                          <a:spcPts val="600"/>
                        </a:spcAft>
                        <a:buFontTx/>
                        <a:buBlip>
                          <a:blip r:embed="rId6"/>
                        </a:buBlip>
                      </a:pPr>
                      <a:r>
                        <a:rPr lang="en-US" sz="1600" baseline="0" dirty="0" smtClean="0">
                          <a:solidFill>
                            <a:schemeClr val="tx1"/>
                          </a:solidFill>
                          <a:effectLst/>
                          <a:latin typeface="Arial" pitchFamily="34" charset="0"/>
                          <a:ea typeface="Times New Roman"/>
                          <a:cs typeface="Arial" pitchFamily="34" charset="0"/>
                        </a:rPr>
                        <a:t>There is a forum for everything.</a:t>
                      </a:r>
                    </a:p>
                    <a:p>
                      <a:pPr marL="177800" indent="-177800" algn="l">
                        <a:spcAft>
                          <a:spcPts val="600"/>
                        </a:spcAft>
                        <a:buFontTx/>
                        <a:buBlip>
                          <a:blip r:embed="rId6"/>
                        </a:buBlip>
                      </a:pPr>
                      <a:r>
                        <a:rPr lang="en-US" sz="1600" baseline="0" dirty="0" smtClean="0">
                          <a:solidFill>
                            <a:srgbClr val="FF0000"/>
                          </a:solidFill>
                          <a:effectLst/>
                          <a:latin typeface="Arial" pitchFamily="34" charset="0"/>
                          <a:ea typeface="Times New Roman"/>
                          <a:cs typeface="Arial" pitchFamily="34" charset="0"/>
                        </a:rPr>
                        <a:t>Fan Fiction is a form of forum.</a:t>
                      </a:r>
                    </a:p>
                    <a:p>
                      <a:pPr marL="177800" indent="-177800" algn="l">
                        <a:spcAft>
                          <a:spcPts val="600"/>
                        </a:spcAft>
                        <a:buFontTx/>
                        <a:buBlip>
                          <a:blip r:embed="rId6"/>
                        </a:buBlip>
                      </a:pPr>
                      <a:r>
                        <a:rPr lang="en-US" sz="1600" baseline="0" dirty="0" smtClean="0">
                          <a:solidFill>
                            <a:schemeClr val="tx1"/>
                          </a:solidFill>
                          <a:effectLst/>
                          <a:latin typeface="Arial" pitchFamily="34" charset="0"/>
                          <a:ea typeface="Times New Roman"/>
                          <a:cs typeface="Arial" pitchFamily="34" charset="0"/>
                        </a:rPr>
                        <a:t>Twitter to a degree is a form of forum.</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5"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s://mrluvvaluvva.files.wordpress.com/2015/01/twitch-chat.png"/>
          <p:cNvPicPr>
            <a:picLocks noChangeAspect="1" noChangeArrowheads="1"/>
          </p:cNvPicPr>
          <p:nvPr/>
        </p:nvPicPr>
        <p:blipFill rotWithShape="1">
          <a:blip r:embed="rId8">
            <a:extLst>
              <a:ext uri="{28A0092B-C50C-407E-A947-70E740481C1C}">
                <a14:useLocalDpi xmlns:a14="http://schemas.microsoft.com/office/drawing/2010/main" val="0"/>
              </a:ext>
            </a:extLst>
          </a:blip>
          <a:srcRect r="47622"/>
          <a:stretch/>
        </p:blipFill>
        <p:spPr bwMode="auto">
          <a:xfrm>
            <a:off x="3203848" y="4633180"/>
            <a:ext cx="1589621" cy="1913210"/>
          </a:xfrm>
          <a:prstGeom prst="rect">
            <a:avLst/>
          </a:prstGeom>
          <a:noFill/>
          <a:effectLst>
            <a:outerShdw blurRad="1651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How Forums wor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338812" y="4657235"/>
            <a:ext cx="2721020" cy="1869403"/>
          </a:xfrm>
          <a:prstGeom prst="rect">
            <a:avLst/>
          </a:prstGeom>
          <a:noFill/>
          <a:effectLst>
            <a:outerShdw blurRad="165100" dist="38100" dir="2700000" sx="103000" sy="103000" algn="tl" rotWithShape="0">
              <a:prstClr val="black">
                <a:alpha val="40000"/>
              </a:prstClr>
            </a:outerShdw>
          </a:effectLst>
        </p:spPr>
      </p:pic>
      <p:pic>
        <p:nvPicPr>
          <p:cNvPr id="3076" name="Picture 4" descr="http://www.fonant.com/sites/fonant.com/files/Untitled-7_0.png"/>
          <p:cNvPicPr>
            <a:picLocks noChangeAspect="1" noChangeArrowheads="1"/>
          </p:cNvPicPr>
          <p:nvPr/>
        </p:nvPicPr>
        <p:blipFill rotWithShape="1">
          <a:blip r:embed="rId10">
            <a:extLst>
              <a:ext uri="{28A0092B-C50C-407E-A947-70E740481C1C}">
                <a14:useLocalDpi xmlns:a14="http://schemas.microsoft.com/office/drawing/2010/main" val="0"/>
              </a:ext>
            </a:extLst>
          </a:blip>
          <a:srcRect l="1763" t="32336" r="66069" b="20728"/>
          <a:stretch/>
        </p:blipFill>
        <p:spPr bwMode="auto">
          <a:xfrm>
            <a:off x="4932040" y="4572128"/>
            <a:ext cx="1794433" cy="1953215"/>
          </a:xfrm>
          <a:prstGeom prst="rect">
            <a:avLst/>
          </a:prstGeom>
          <a:noFill/>
          <a:effectLst>
            <a:outerShdw blurRad="1651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48239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8.3.8 – Cookies</a:t>
            </a:r>
            <a:endParaRPr lang="en-GB" b="1" dirty="0" smtClean="0"/>
          </a:p>
        </p:txBody>
      </p:sp>
      <p:sp>
        <p:nvSpPr>
          <p:cNvPr id="4" name="Rectangle 3"/>
          <p:cNvSpPr/>
          <p:nvPr/>
        </p:nvSpPr>
        <p:spPr>
          <a:xfrm>
            <a:off x="323528" y="1155809"/>
            <a:ext cx="6480398" cy="5339923"/>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550" b="1" dirty="0" smtClean="0">
                <a:solidFill>
                  <a:srgbClr val="FF0000"/>
                </a:solidFill>
                <a:latin typeface="Calibri" panose="020F0502020204030204" pitchFamily="34" charset="0"/>
              </a:rPr>
              <a:t>Cookies </a:t>
            </a:r>
            <a:r>
              <a:rPr lang="en-US" sz="1550" dirty="0" smtClean="0">
                <a:latin typeface="Calibri" panose="020F0502020204030204" pitchFamily="34" charset="0"/>
              </a:rPr>
              <a:t>– These are small files or code that are stored on the users computer sent by a web server. Each cookie is effectively a small look-up table, containing pairs of (key, data) values, i.e. (surname, Jones) and (music, Rock). Once the cookie has been read by the code on the web server or user’s computer, the data can be retrieved and used to customize the webpage for each individual. These are often referred to as User Preferences, e.g. when a user buys a book online, the user remembers the type of book the user chose and the web page will then show a message such as: ‘Customers who bought </a:t>
            </a:r>
            <a:r>
              <a:rPr lang="en-US" sz="1550" i="1" dirty="0" smtClean="0">
                <a:latin typeface="Calibri" panose="020F0502020204030204" pitchFamily="34" charset="0"/>
              </a:rPr>
              <a:t>The Hobbit</a:t>
            </a:r>
            <a:r>
              <a:rPr lang="en-US" sz="1550" dirty="0" smtClean="0">
                <a:latin typeface="Calibri" panose="020F0502020204030204" pitchFamily="34" charset="0"/>
              </a:rPr>
              <a:t> also bought </a:t>
            </a:r>
            <a:r>
              <a:rPr lang="en-US" sz="1550" i="1" dirty="0" smtClean="0">
                <a:latin typeface="Calibri" panose="020F0502020204030204" pitchFamily="34" charset="0"/>
              </a:rPr>
              <a:t>Lord of the Rings</a:t>
            </a:r>
            <a:r>
              <a:rPr lang="en-US" sz="1550" dirty="0" smtClean="0">
                <a:latin typeface="Calibri" panose="020F0502020204030204" pitchFamily="34" charset="0"/>
              </a:rPr>
              <a:t>’.</a:t>
            </a:r>
          </a:p>
          <a:p>
            <a:pPr marL="234950" indent="-234950">
              <a:buClr>
                <a:srgbClr val="00B050"/>
              </a:buClr>
              <a:buSzPct val="93000"/>
              <a:buFont typeface="Wingdings 3" panose="05040102010807070707" pitchFamily="18" charset="2"/>
              <a:buChar char=""/>
            </a:pPr>
            <a:r>
              <a:rPr lang="en-US" sz="1550" dirty="0" smtClean="0">
                <a:latin typeface="Calibri" panose="020F0502020204030204" pitchFamily="34" charset="0"/>
              </a:rPr>
              <a:t>The data gathered by the cookies form an </a:t>
            </a:r>
            <a:r>
              <a:rPr lang="en-US" sz="1550" b="1" dirty="0" smtClean="0">
                <a:solidFill>
                  <a:srgbClr val="FF0000"/>
                </a:solidFill>
                <a:latin typeface="Calibri" panose="020F0502020204030204" pitchFamily="34" charset="0"/>
              </a:rPr>
              <a:t>anonymous user profile</a:t>
            </a:r>
            <a:r>
              <a:rPr lang="en-US" sz="1550" dirty="0" smtClean="0">
                <a:solidFill>
                  <a:srgbClr val="FF0000"/>
                </a:solidFill>
                <a:latin typeface="Calibri" panose="020F0502020204030204" pitchFamily="34" charset="0"/>
              </a:rPr>
              <a:t> </a:t>
            </a:r>
            <a:r>
              <a:rPr lang="en-US" sz="1550" dirty="0" smtClean="0">
                <a:latin typeface="Calibri" panose="020F0502020204030204" pitchFamily="34" charset="0"/>
              </a:rPr>
              <a:t>and doesn’t contain personal details such as passwords  or credit card numbers. Cookies are a very efficient way of carrying data from one website session to another or even between sessions on related websites. They remove the need to store massive amount of data on the web server itself. Storing data on the web server itself would make it very difficult to retrieve a user’s data without requiring the user to log in every time they visit the site.</a:t>
            </a:r>
          </a:p>
          <a:p>
            <a:pPr marL="234950" indent="-234950">
              <a:buClr>
                <a:srgbClr val="00B050"/>
              </a:buClr>
              <a:buSzPct val="93000"/>
              <a:buFont typeface="Wingdings 3" panose="05040102010807070707" pitchFamily="18" charset="2"/>
              <a:buChar char=""/>
            </a:pPr>
            <a:r>
              <a:rPr lang="en-US" sz="1550" b="1" dirty="0" smtClean="0">
                <a:latin typeface="Calibri" panose="020F0502020204030204" pitchFamily="34" charset="0"/>
              </a:rPr>
              <a:t>Solution</a:t>
            </a:r>
            <a:r>
              <a:rPr lang="en-US" sz="1550" dirty="0" smtClean="0">
                <a:latin typeface="Calibri" panose="020F0502020204030204" pitchFamily="34" charset="0"/>
              </a:rPr>
              <a:t>: Use of secure servers is always advised. A secure web server is one that supports any of the major security protocols, such as SSL/TLS, that encrypt and decrypt messages to protect them against third party eavesdroppers. Making purchases from a secure server ensures that a user’s payment or personal information can be translated into a secret code that’s difficult to break.</a:t>
            </a:r>
          </a:p>
        </p:txBody>
      </p:sp>
      <p:sp>
        <p:nvSpPr>
          <p:cNvPr id="7" name="Round Same Side Corner Rectangle 6">
            <a:hlinkClick r:id="rId5"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153</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6"/>
          <a:srcRect l="25649" t="15731" r="48893" b="50000"/>
          <a:stretch/>
        </p:blipFill>
        <p:spPr>
          <a:xfrm>
            <a:off x="6732239" y="1163303"/>
            <a:ext cx="2088233" cy="1498080"/>
          </a:xfrm>
          <a:prstGeom prst="rect">
            <a:avLst/>
          </a:prstGeom>
        </p:spPr>
      </p:pic>
      <p:pic>
        <p:nvPicPr>
          <p:cNvPr id="4098" name="Picture 2" descr="http://www.homehelptech.ie/wp-content/uploads/2010/03/NortonTrackingCooki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39" y="2750963"/>
            <a:ext cx="2088233" cy="1892767"/>
          </a:xfrm>
          <a:prstGeom prst="rect">
            <a:avLst/>
          </a:prstGeom>
          <a:noFill/>
          <a:extLst>
            <a:ext uri="{909E8E84-426E-40DD-AFC4-6F175D3DCCD1}">
              <a14:hiddenFill xmlns:a14="http://schemas.microsoft.com/office/drawing/2010/main">
                <a:solidFill>
                  <a:srgbClr val="FFFFFF"/>
                </a:solidFill>
              </a14:hiddenFill>
            </a:ext>
          </a:extLst>
        </p:spPr>
      </p:pic>
      <p:pic>
        <p:nvPicPr>
          <p:cNvPr id="3" name="What is a cooki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732238" y="4913710"/>
            <a:ext cx="2088234" cy="1154945"/>
          </a:xfrm>
          <a:prstGeom prst="rect">
            <a:avLst/>
          </a:prstGeom>
        </p:spPr>
      </p:pic>
    </p:spTree>
    <p:extLst>
      <p:ext uri="{BB962C8B-B14F-4D97-AF65-F5344CB8AC3E}">
        <p14:creationId xmlns:p14="http://schemas.microsoft.com/office/powerpoint/2010/main" val="351995425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300" dirty="0" smtClean="0"/>
              <a:t>8.4.1 – Additional Protection - Firewalls</a:t>
            </a:r>
            <a:endParaRPr lang="en-GB" sz="3300" b="1" dirty="0" smtClean="0"/>
          </a:p>
        </p:txBody>
      </p:sp>
      <p:sp>
        <p:nvSpPr>
          <p:cNvPr id="4" name="Rectangle 3"/>
          <p:cNvSpPr/>
          <p:nvPr/>
        </p:nvSpPr>
        <p:spPr>
          <a:xfrm>
            <a:off x="323528" y="1155809"/>
            <a:ext cx="6336704" cy="5509200"/>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00" b="1" dirty="0" smtClean="0">
                <a:solidFill>
                  <a:srgbClr val="FF0000"/>
                </a:solidFill>
                <a:latin typeface="Calibri" panose="020F0502020204030204" pitchFamily="34" charset="0"/>
              </a:rPr>
              <a:t>Firewall (Software) </a:t>
            </a:r>
            <a:r>
              <a:rPr lang="en-US" sz="1600" dirty="0" smtClean="0">
                <a:latin typeface="Calibri" panose="020F0502020204030204" pitchFamily="34" charset="0"/>
              </a:rPr>
              <a:t>– This is either software or hardware and sits between the user’s computer and an external network (i.e. the internet) and filters information coming in and out of the user’s computer. The following list are tasks carried out by the firewall:</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To examine the ‘traffic’ between a user’s computer (or internal network) and a public network (i.e. the Internet)</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Checks whether incoming or outgoing data meets a given criteria.</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If the data fails the criteria, the firewall will block the traffic and give the user (or network manager) a warning that there may be a security issue.</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The firewall can be used to log all incoming and outgoing traffic to allow later interrogation by the user</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Criteria can be set up so that the firewall prevents access to certain undesirable IP addresses.</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Firewalls can help prevent hackers or viruses from entering or gaining access to the users network. This can be done by blocking IP addresses but hackers can still access the network if they use </a:t>
            </a:r>
            <a:r>
              <a:rPr lang="en-US" sz="1600" b="1" dirty="0" smtClean="0">
                <a:latin typeface="Calibri" panose="020F0502020204030204" pitchFamily="34" charset="0"/>
              </a:rPr>
              <a:t>allowed</a:t>
            </a:r>
            <a:r>
              <a:rPr lang="en-US" sz="1600" dirty="0" smtClean="0">
                <a:latin typeface="Calibri" panose="020F0502020204030204" pitchFamily="34" charset="0"/>
              </a:rPr>
              <a:t> computers.</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If the user is warned if some software on their system is trying to access an external data source (i.e. an automated software upgrade); the user is given the option of allowing or denying the request.</a:t>
            </a:r>
          </a:p>
        </p:txBody>
      </p:sp>
      <p:sp>
        <p:nvSpPr>
          <p:cNvPr id="7" name="Round Same Side Corner Rectangle 6">
            <a:hlinkClick r:id="rId5"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154</a:t>
            </a:r>
            <a:endParaRPr lang="en-GB" sz="1000" b="1" dirty="0">
              <a:latin typeface="Arial" panose="020B0604020202020204" pitchFamily="34" charset="0"/>
              <a:cs typeface="Arial" panose="020B0604020202020204" pitchFamily="34" charset="0"/>
            </a:endParaRPr>
          </a:p>
        </p:txBody>
      </p:sp>
      <p:pic>
        <p:nvPicPr>
          <p:cNvPr id="5122" name="Picture 2" descr="http://www.vicomsoft.com/images/learning-center/firewalls/firewalldiagram3.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0232" y="1174025"/>
            <a:ext cx="2160240" cy="156605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thewindowsclub.thewindowsclubco.netdna-cdn.com/wp-content/uploads/2012/07/comodo-free-firewall.jpg"/>
          <p:cNvPicPr>
            <a:picLocks noChangeAspect="1" noChangeArrowheads="1"/>
          </p:cNvPicPr>
          <p:nvPr/>
        </p:nvPicPr>
        <p:blipFill rotWithShape="1">
          <a:blip r:embed="rId7">
            <a:extLst>
              <a:ext uri="{28A0092B-C50C-407E-A947-70E740481C1C}">
                <a14:useLocalDpi xmlns:a14="http://schemas.microsoft.com/office/drawing/2010/main" val="0"/>
              </a:ext>
            </a:extLst>
          </a:blip>
          <a:srcRect r="1687" b="21302"/>
          <a:stretch/>
        </p:blipFill>
        <p:spPr bwMode="auto">
          <a:xfrm>
            <a:off x="6709559" y="2996952"/>
            <a:ext cx="2112864" cy="1246764"/>
          </a:xfrm>
          <a:prstGeom prst="rect">
            <a:avLst/>
          </a:prstGeom>
          <a:noFill/>
          <a:extLst>
            <a:ext uri="{909E8E84-426E-40DD-AFC4-6F175D3DCCD1}">
              <a14:hiddenFill xmlns:a14="http://schemas.microsoft.com/office/drawing/2010/main">
                <a:solidFill>
                  <a:srgbClr val="FFFFFF"/>
                </a:solidFill>
              </a14:hiddenFill>
            </a:ext>
          </a:extLst>
        </p:spPr>
      </p:pic>
      <p:pic>
        <p:nvPicPr>
          <p:cNvPr id="3" name="How a Firewall Work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709559" y="4531748"/>
            <a:ext cx="2145462" cy="1205880"/>
          </a:xfrm>
          <a:prstGeom prst="rect">
            <a:avLst/>
          </a:prstGeom>
        </p:spPr>
      </p:pic>
    </p:spTree>
    <p:extLst>
      <p:ext uri="{BB962C8B-B14F-4D97-AF65-F5344CB8AC3E}">
        <p14:creationId xmlns:p14="http://schemas.microsoft.com/office/powerpoint/2010/main" val="251322188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2800" dirty="0">
                <a:latin typeface="Arial" panose="020B0604020202020204" pitchFamily="34" charset="0"/>
                <a:cs typeface="Arial" panose="020B0604020202020204" pitchFamily="34" charset="0"/>
              </a:rPr>
              <a:t>Relationship between assessment objectives and components The approximate weightings allocated to each of the assessment objectives are </a:t>
            </a:r>
            <a:r>
              <a:rPr lang="en-US" sz="2800" dirty="0" err="1">
                <a:latin typeface="Arial" panose="020B0604020202020204" pitchFamily="34" charset="0"/>
                <a:cs typeface="Arial" panose="020B0604020202020204" pitchFamily="34" charset="0"/>
              </a:rPr>
              <a:t>summarised</a:t>
            </a:r>
            <a:r>
              <a:rPr lang="en-US" sz="2800" dirty="0">
                <a:latin typeface="Arial" panose="020B0604020202020204" pitchFamily="34" charset="0"/>
                <a:cs typeface="Arial" panose="020B0604020202020204" pitchFamily="34" charset="0"/>
              </a:rPr>
              <a:t> below.</a:t>
            </a:r>
            <a:endParaRPr lang="en-US" sz="2800" dirty="0" smtClean="0">
              <a:latin typeface="Arial" panose="020B0604020202020204" pitchFamily="34" charset="0"/>
              <a:cs typeface="Arial" panose="020B0604020202020204" pitchFamily="34" charset="0"/>
            </a:endParaRP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graphicFrame>
        <p:nvGraphicFramePr>
          <p:cNvPr id="2" name="Table 1"/>
          <p:cNvGraphicFramePr>
            <a:graphicFrameLocks noGrp="1"/>
          </p:cNvGraphicFramePr>
          <p:nvPr>
            <p:extLst>
              <p:ext uri="{D42A27DB-BD31-4B8C-83A1-F6EECF244321}">
                <p14:modId xmlns:p14="http://schemas.microsoft.com/office/powerpoint/2010/main" val="2432038194"/>
              </p:ext>
            </p:extLst>
          </p:nvPr>
        </p:nvGraphicFramePr>
        <p:xfrm>
          <a:off x="323528" y="3068960"/>
          <a:ext cx="8400256" cy="2590800"/>
        </p:xfrm>
        <a:graphic>
          <a:graphicData uri="http://schemas.openxmlformats.org/drawingml/2006/table">
            <a:tbl>
              <a:tblPr firstRow="1" bandRow="1">
                <a:tableStyleId>{F5AB1C69-6EDB-4FF4-983F-18BD219EF322}</a:tableStyleId>
              </a:tblPr>
              <a:tblGrid>
                <a:gridCol w="3071664"/>
                <a:gridCol w="1584176"/>
                <a:gridCol w="1296144"/>
                <a:gridCol w="2448272"/>
              </a:tblGrid>
              <a:tr h="273630">
                <a:tc>
                  <a:txBody>
                    <a:bodyPr/>
                    <a:lstStyle/>
                    <a:p>
                      <a:r>
                        <a:rPr lang="en-US" sz="2000" dirty="0" smtClean="0">
                          <a:latin typeface="Arial" panose="020B0604020202020204" pitchFamily="34" charset="0"/>
                          <a:cs typeface="Arial" panose="020B0604020202020204" pitchFamily="34" charset="0"/>
                        </a:rPr>
                        <a:t>Assessment Objective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1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2 </a:t>
                      </a:r>
                      <a:endParaRPr lang="en-GB" sz="20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Weighting for qualification</a:t>
                      </a:r>
                    </a:p>
                  </a:txBody>
                  <a:tcPr/>
                </a:tc>
              </a:tr>
              <a:tr h="273630">
                <a:tc>
                  <a:txBody>
                    <a:bodyPr/>
                    <a:lstStyle/>
                    <a:p>
                      <a:r>
                        <a:rPr lang="en-US" sz="2000" dirty="0" smtClean="0">
                          <a:latin typeface="Arial" panose="020B0604020202020204" pitchFamily="34" charset="0"/>
                          <a:cs typeface="Arial" panose="020B0604020202020204" pitchFamily="34" charset="0"/>
                        </a:rPr>
                        <a:t>AO1: Knowledge and understanding </a:t>
                      </a:r>
                      <a:endParaRPr lang="en-GB" sz="2000" b="1"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AO2: Application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AO3: Analysis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AO4: Evaluation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17964320"/>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300" dirty="0" smtClean="0"/>
              <a:t>8.4.1 – Additional Protection - Firewalls</a:t>
            </a:r>
            <a:endParaRPr lang="en-GB" sz="3300" b="1" dirty="0" smtClean="0"/>
          </a:p>
        </p:txBody>
      </p:sp>
      <p:sp>
        <p:nvSpPr>
          <p:cNvPr id="4" name="Rectangle 3"/>
          <p:cNvSpPr/>
          <p:nvPr/>
        </p:nvSpPr>
        <p:spPr>
          <a:xfrm>
            <a:off x="323528" y="2103234"/>
            <a:ext cx="5760640" cy="4356577"/>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30" b="1" dirty="0" smtClean="0">
                <a:solidFill>
                  <a:srgbClr val="FF0000"/>
                </a:solidFill>
                <a:latin typeface="Calibri" panose="020F0502020204030204" pitchFamily="34" charset="0"/>
              </a:rPr>
              <a:t>Firewall (Hardware) </a:t>
            </a:r>
            <a:r>
              <a:rPr lang="en-US" sz="1630" dirty="0" smtClean="0">
                <a:latin typeface="Calibri" panose="020F0502020204030204" pitchFamily="34" charset="0"/>
              </a:rPr>
              <a:t>– The firewall can be a hardware interface that is located somewhere between the computer and the internet connection, in which case it is often referred to as a </a:t>
            </a:r>
            <a:r>
              <a:rPr lang="en-US" sz="1630" b="1" dirty="0" smtClean="0">
                <a:solidFill>
                  <a:srgbClr val="FF0000"/>
                </a:solidFill>
                <a:latin typeface="Calibri" panose="020F0502020204030204" pitchFamily="34" charset="0"/>
              </a:rPr>
              <a:t>gateway</a:t>
            </a:r>
            <a:r>
              <a:rPr lang="en-US" sz="1630" dirty="0" smtClean="0">
                <a:latin typeface="Calibri" panose="020F0502020204030204" pitchFamily="34" charset="0"/>
              </a:rPr>
              <a:t>. Alternatively, the firewall can be software installed on a computer; in some cases this is part of the operating system.</a:t>
            </a:r>
          </a:p>
          <a:p>
            <a:pPr marL="234950" indent="-234950">
              <a:buClr>
                <a:srgbClr val="00B050"/>
              </a:buClr>
              <a:buSzPct val="93000"/>
              <a:buFont typeface="Wingdings 3" panose="05040102010807070707" pitchFamily="18" charset="2"/>
              <a:buChar char=""/>
            </a:pPr>
            <a:r>
              <a:rPr lang="en-US" sz="1630" dirty="0" smtClean="0">
                <a:latin typeface="Calibri" panose="020F0502020204030204" pitchFamily="34" charset="0"/>
              </a:rPr>
              <a:t>However there are certain circumstances where the firewall can’t prevent potential harmful traffic:</a:t>
            </a:r>
          </a:p>
          <a:p>
            <a:pPr marL="519113" indent="-285750">
              <a:buClr>
                <a:srgbClr val="00B050"/>
              </a:buClr>
              <a:buSzPct val="104000"/>
              <a:buFont typeface="Arial" panose="020B0604020202020204" pitchFamily="34" charset="0"/>
              <a:buChar char="•"/>
            </a:pPr>
            <a:r>
              <a:rPr lang="en-US" sz="1630" dirty="0" smtClean="0">
                <a:latin typeface="Calibri" panose="020F0502020204030204" pitchFamily="34" charset="0"/>
              </a:rPr>
              <a:t>It cannot prevent individuals, on internal networks, using their own modems to bypass the firewall.</a:t>
            </a:r>
          </a:p>
          <a:p>
            <a:pPr marL="519113" indent="-285750">
              <a:buClr>
                <a:srgbClr val="00B050"/>
              </a:buClr>
              <a:buSzPct val="104000"/>
              <a:buFont typeface="Arial" panose="020B0604020202020204" pitchFamily="34" charset="0"/>
              <a:buChar char="•"/>
            </a:pPr>
            <a:r>
              <a:rPr lang="en-US" sz="1630" dirty="0" smtClean="0">
                <a:latin typeface="Calibri" panose="020F0502020204030204" pitchFamily="34" charset="0"/>
              </a:rPr>
              <a:t>Employee misconduct or carelessness cannot be controlled  by firewalls (i.e. control of passwords or user accounts)</a:t>
            </a:r>
          </a:p>
          <a:p>
            <a:pPr marL="519113" indent="-285750">
              <a:buClr>
                <a:srgbClr val="00B050"/>
              </a:buClr>
              <a:buSzPct val="104000"/>
              <a:buFont typeface="Arial" panose="020B0604020202020204" pitchFamily="34" charset="0"/>
              <a:buChar char="•"/>
            </a:pPr>
            <a:r>
              <a:rPr lang="en-US" sz="1630" dirty="0" smtClean="0">
                <a:latin typeface="Calibri" panose="020F0502020204030204" pitchFamily="34" charset="0"/>
              </a:rPr>
              <a:t>Users on stand alone computers can chose to disable the firewall, leaving their computer open to harmful traffic from the Internet.</a:t>
            </a:r>
          </a:p>
          <a:p>
            <a:pPr marL="519113" indent="-285750">
              <a:buClr>
                <a:srgbClr val="00B050"/>
              </a:buClr>
              <a:buSzPct val="104000"/>
              <a:buFont typeface="Arial" panose="020B0604020202020204" pitchFamily="34" charset="0"/>
              <a:buChar char="•"/>
            </a:pPr>
            <a:r>
              <a:rPr lang="en-US" sz="1630" dirty="0" smtClean="0">
                <a:latin typeface="Calibri" panose="020F0502020204030204" pitchFamily="34" charset="0"/>
              </a:rPr>
              <a:t>All of these issues require management control (or personal control on a single computer) to ensure that the firewall is allowed to do its job effectively.</a:t>
            </a:r>
          </a:p>
        </p:txBody>
      </p:sp>
      <p:sp>
        <p:nvSpPr>
          <p:cNvPr id="7" name="Round Same Side Corner Rectangle 6">
            <a:hlinkClick r:id="rId5"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154</a:t>
            </a:r>
            <a:endParaRPr lang="en-GB" sz="1000" b="1" dirty="0">
              <a:latin typeface="Arial" panose="020B0604020202020204" pitchFamily="34" charset="0"/>
              <a:cs typeface="Arial" panose="020B0604020202020204" pitchFamily="34" charset="0"/>
            </a:endParaRPr>
          </a:p>
        </p:txBody>
      </p:sp>
      <p:pic>
        <p:nvPicPr>
          <p:cNvPr id="6146" name="Picture 2" descr="http://www.bestsecuritytips.com/modules/soapbox/images/firewall/2/firewall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74196" y="1159976"/>
            <a:ext cx="2746276" cy="158185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www.powersolution.com/wp-content/uploads/2013/04/SSL-flowchart.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92755" y="4941168"/>
            <a:ext cx="2727718" cy="156995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95536" y="1267694"/>
            <a:ext cx="1482164" cy="584775"/>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b="1" dirty="0" smtClean="0"/>
              <a:t>User’s Computer</a:t>
            </a:r>
            <a:endParaRPr lang="en-GB" sz="1600" b="1" dirty="0"/>
          </a:p>
        </p:txBody>
      </p:sp>
      <p:cxnSp>
        <p:nvCxnSpPr>
          <p:cNvPr id="11" name="Straight Arrow Connector 10"/>
          <p:cNvCxnSpPr>
            <a:stCxn id="10" idx="3"/>
            <a:endCxn id="12" idx="1"/>
          </p:cNvCxnSpPr>
          <p:nvPr/>
        </p:nvCxnSpPr>
        <p:spPr>
          <a:xfrm>
            <a:off x="1877700" y="1560082"/>
            <a:ext cx="564064" cy="13260"/>
          </a:xfrm>
          <a:prstGeom prst="straightConnector1">
            <a:avLst/>
          </a:prstGeom>
          <a:ln w="38100">
            <a:solidFill>
              <a:srgbClr val="F5393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441764" y="1157843"/>
            <a:ext cx="1482164" cy="830997"/>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b="1" dirty="0" smtClean="0"/>
              <a:t>Firewall (software or hardware)</a:t>
            </a:r>
            <a:endParaRPr lang="en-GB" sz="1600" b="1" dirty="0"/>
          </a:p>
        </p:txBody>
      </p:sp>
      <p:sp>
        <p:nvSpPr>
          <p:cNvPr id="14" name="TextBox 13"/>
          <p:cNvSpPr txBox="1"/>
          <p:nvPr/>
        </p:nvSpPr>
        <p:spPr>
          <a:xfrm>
            <a:off x="4408887" y="1411710"/>
            <a:ext cx="1315241" cy="338554"/>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b="1" dirty="0" smtClean="0"/>
              <a:t>Internet</a:t>
            </a:r>
            <a:endParaRPr lang="en-GB" sz="1600" b="1" dirty="0"/>
          </a:p>
        </p:txBody>
      </p:sp>
      <p:cxnSp>
        <p:nvCxnSpPr>
          <p:cNvPr id="17" name="Straight Arrow Connector 16"/>
          <p:cNvCxnSpPr>
            <a:stCxn id="12" idx="3"/>
            <a:endCxn id="14" idx="1"/>
          </p:cNvCxnSpPr>
          <p:nvPr/>
        </p:nvCxnSpPr>
        <p:spPr>
          <a:xfrm>
            <a:off x="3923928" y="1573342"/>
            <a:ext cx="484959" cy="7645"/>
          </a:xfrm>
          <a:prstGeom prst="straightConnector1">
            <a:avLst/>
          </a:prstGeom>
          <a:ln w="38100">
            <a:solidFill>
              <a:srgbClr val="F53939"/>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6" name="SSL Certificate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084931" y="2970378"/>
            <a:ext cx="2735542" cy="1538742"/>
          </a:xfrm>
          <a:prstGeom prst="rect">
            <a:avLst/>
          </a:prstGeom>
        </p:spPr>
      </p:pic>
    </p:spTree>
    <p:extLst>
      <p:ext uri="{BB962C8B-B14F-4D97-AF65-F5344CB8AC3E}">
        <p14:creationId xmlns:p14="http://schemas.microsoft.com/office/powerpoint/2010/main" val="76127426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6"/>
                                        </p:tgtEl>
                                      </p:cBhvr>
                                    </p:cmd>
                                  </p:childTnLst>
                                </p:cTn>
                              </p:par>
                            </p:childTnLst>
                          </p:cTn>
                        </p:par>
                      </p:childTnLst>
                    </p:cTn>
                  </p:par>
                </p:childTnLst>
              </p:cTn>
              <p:nextCondLst>
                <p:cond evt="onClick" delay="0">
                  <p:tgtEl>
                    <p:spTgt spid="16"/>
                  </p:tgtEl>
                </p:cond>
              </p:nextCondLst>
            </p:seq>
            <p:video>
              <p:cMediaNode vol="80000">
                <p:cTn id="7" fill="hold" display="0">
                  <p:stCondLst>
                    <p:cond delay="indefinite"/>
                  </p:stCondLst>
                </p:cTn>
                <p:tgtEl>
                  <p:spTgt spid="16"/>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2700" dirty="0" smtClean="0"/>
              <a:t>8.4.2 – Additional Protection – Security Protocols</a:t>
            </a:r>
            <a:endParaRPr lang="en-GB" sz="2700" b="1" dirty="0" smtClean="0"/>
          </a:p>
        </p:txBody>
      </p:sp>
      <p:sp>
        <p:nvSpPr>
          <p:cNvPr id="4" name="Rectangle 3"/>
          <p:cNvSpPr/>
          <p:nvPr/>
        </p:nvSpPr>
        <p:spPr>
          <a:xfrm>
            <a:off x="323528" y="1155809"/>
            <a:ext cx="8496944" cy="2308324"/>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00" b="1" dirty="0" smtClean="0">
                <a:latin typeface="Calibri" panose="020F0502020204030204" pitchFamily="34" charset="0"/>
              </a:rPr>
              <a:t>Protocols </a:t>
            </a:r>
            <a:r>
              <a:rPr lang="en-US" sz="1600" dirty="0" smtClean="0">
                <a:latin typeface="Calibri" panose="020F0502020204030204" pitchFamily="34" charset="0"/>
              </a:rPr>
              <a:t> means a set of rules used by computers to communicate with each other across a network or using the Internet. There are 2 we will need to know:</a:t>
            </a:r>
            <a:endParaRPr lang="en-US" sz="1600" b="1" dirty="0" smtClean="0">
              <a:latin typeface="Calibri" panose="020F0502020204030204" pitchFamily="34" charset="0"/>
            </a:endParaRPr>
          </a:p>
          <a:p>
            <a:pPr marL="234950" indent="-234950">
              <a:buClr>
                <a:srgbClr val="00B050"/>
              </a:buClr>
              <a:buSzPct val="93000"/>
              <a:buFont typeface="Wingdings 3" panose="05040102010807070707" pitchFamily="18" charset="2"/>
              <a:buChar char=""/>
            </a:pPr>
            <a:r>
              <a:rPr lang="en-US" sz="1600" b="1" dirty="0" smtClean="0">
                <a:solidFill>
                  <a:srgbClr val="FF0000"/>
                </a:solidFill>
                <a:latin typeface="Calibri" panose="020F0502020204030204" pitchFamily="34" charset="0"/>
              </a:rPr>
              <a:t>Secure Socket Layer (SSL) </a:t>
            </a:r>
            <a:r>
              <a:rPr lang="en-US" sz="1600" dirty="0" smtClean="0">
                <a:latin typeface="Calibri" panose="020F0502020204030204" pitchFamily="34" charset="0"/>
              </a:rPr>
              <a:t>– This is a type of protocol that allows data to be sent and received securely over the Internet.</a:t>
            </a:r>
          </a:p>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When a </a:t>
            </a:r>
            <a:r>
              <a:rPr lang="en-US" sz="1600" dirty="0">
                <a:latin typeface="Calibri" panose="020F0502020204030204" pitchFamily="34" charset="0"/>
              </a:rPr>
              <a:t>u</a:t>
            </a:r>
            <a:r>
              <a:rPr lang="en-US" sz="1600" dirty="0" smtClean="0">
                <a:latin typeface="Calibri" panose="020F0502020204030204" pitchFamily="34" charset="0"/>
              </a:rPr>
              <a:t>ser logs on to a website, SSL encrypts the data – only the </a:t>
            </a:r>
            <a:r>
              <a:rPr lang="en-US" sz="1600" dirty="0">
                <a:latin typeface="Calibri" panose="020F0502020204030204" pitchFamily="34" charset="0"/>
              </a:rPr>
              <a:t>u</a:t>
            </a:r>
            <a:r>
              <a:rPr lang="en-US" sz="1600" dirty="0" smtClean="0">
                <a:latin typeface="Calibri" panose="020F0502020204030204" pitchFamily="34" charset="0"/>
              </a:rPr>
              <a:t>ser’s computer and the web server are able to make sense of what is being transmitted. A user will know is SSL is being applied when they see https (as part of the website address) or the small padlock in the status bar at the top of the screen. Figure 8.8 below shows what happens when a user wants to access a secure website and send data to it.</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155</a:t>
            </a:r>
            <a:endParaRPr lang="en-GB" sz="1000" b="1" dirty="0">
              <a:latin typeface="Arial" panose="020B0604020202020204" pitchFamily="34" charset="0"/>
              <a:cs typeface="Arial" panose="020B0604020202020204" pitchFamily="34" charset="0"/>
            </a:endParaRPr>
          </a:p>
        </p:txBody>
      </p:sp>
      <p:sp>
        <p:nvSpPr>
          <p:cNvPr id="8" name="TextBox 7"/>
          <p:cNvSpPr txBox="1"/>
          <p:nvPr/>
        </p:nvSpPr>
        <p:spPr>
          <a:xfrm>
            <a:off x="459901" y="3450208"/>
            <a:ext cx="2797405" cy="954107"/>
          </a:xfrm>
          <a:prstGeom prst="rect">
            <a:avLst/>
          </a:prstGeom>
          <a:solidFill>
            <a:schemeClr val="accent3">
              <a:lumMod val="60000"/>
              <a:lumOff val="40000"/>
            </a:schemeClr>
          </a:solidFill>
          <a:ln w="28575">
            <a:solidFill>
              <a:srgbClr val="B21212"/>
            </a:solidFill>
          </a:ln>
        </p:spPr>
        <p:txBody>
          <a:bodyPr wrap="square" rtlCol="0">
            <a:spAutoFit/>
          </a:bodyPr>
          <a:lstStyle/>
          <a:p>
            <a:pPr algn="ctr"/>
            <a:r>
              <a:rPr lang="en-GB" sz="1400" dirty="0" smtClean="0"/>
              <a:t>The user’s </a:t>
            </a:r>
            <a:r>
              <a:rPr lang="en-GB" sz="1400" dirty="0"/>
              <a:t>web </a:t>
            </a:r>
            <a:r>
              <a:rPr lang="en-GB" sz="1400" dirty="0" smtClean="0"/>
              <a:t>browser sends a message so that it can connect with the required website, which is secured with SSL</a:t>
            </a:r>
            <a:endParaRPr lang="en-GB" sz="1400" dirty="0"/>
          </a:p>
        </p:txBody>
      </p:sp>
      <p:cxnSp>
        <p:nvCxnSpPr>
          <p:cNvPr id="9" name="Straight Arrow Connector 8"/>
          <p:cNvCxnSpPr>
            <a:stCxn id="8" idx="3"/>
            <a:endCxn id="10" idx="1"/>
          </p:cNvCxnSpPr>
          <p:nvPr/>
        </p:nvCxnSpPr>
        <p:spPr>
          <a:xfrm flipV="1">
            <a:off x="3257306" y="3916836"/>
            <a:ext cx="524784" cy="10426"/>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82090" y="3547504"/>
            <a:ext cx="2160240" cy="738664"/>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400" dirty="0" smtClean="0"/>
              <a:t>The web browser requests that the web server identifies itself</a:t>
            </a:r>
            <a:endParaRPr lang="en-GB" sz="1400" dirty="0"/>
          </a:p>
        </p:txBody>
      </p:sp>
      <p:sp>
        <p:nvSpPr>
          <p:cNvPr id="11" name="TextBox 10"/>
          <p:cNvSpPr txBox="1"/>
          <p:nvPr/>
        </p:nvSpPr>
        <p:spPr>
          <a:xfrm>
            <a:off x="6467115" y="3429000"/>
            <a:ext cx="2281349" cy="954107"/>
          </a:xfrm>
          <a:prstGeom prst="rect">
            <a:avLst/>
          </a:prstGeom>
          <a:solidFill>
            <a:schemeClr val="accent3">
              <a:lumMod val="60000"/>
              <a:lumOff val="40000"/>
            </a:schemeClr>
          </a:solidFill>
          <a:ln w="28575">
            <a:solidFill>
              <a:srgbClr val="B21212"/>
            </a:solidFill>
          </a:ln>
        </p:spPr>
        <p:txBody>
          <a:bodyPr wrap="square" rtlCol="0">
            <a:spAutoFit/>
          </a:bodyPr>
          <a:lstStyle/>
          <a:p>
            <a:pPr algn="ctr"/>
            <a:r>
              <a:rPr lang="en-GB" sz="1400" dirty="0" smtClean="0"/>
              <a:t>The webserver responds by sending a copy of its SSL certificate to the users web browser</a:t>
            </a:r>
            <a:endParaRPr lang="en-GB" sz="1400" dirty="0"/>
          </a:p>
        </p:txBody>
      </p:sp>
      <p:cxnSp>
        <p:nvCxnSpPr>
          <p:cNvPr id="12" name="Straight Arrow Connector 11"/>
          <p:cNvCxnSpPr>
            <a:stCxn id="10" idx="3"/>
            <a:endCxn id="11" idx="1"/>
          </p:cNvCxnSpPr>
          <p:nvPr/>
        </p:nvCxnSpPr>
        <p:spPr>
          <a:xfrm flipV="1">
            <a:off x="5942330" y="3906054"/>
            <a:ext cx="524785" cy="10782"/>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67544" y="4635133"/>
            <a:ext cx="2971425" cy="954107"/>
          </a:xfrm>
          <a:prstGeom prst="rect">
            <a:avLst/>
          </a:prstGeom>
          <a:solidFill>
            <a:schemeClr val="accent3">
              <a:lumMod val="60000"/>
              <a:lumOff val="40000"/>
            </a:schemeClr>
          </a:solidFill>
          <a:ln w="28575">
            <a:solidFill>
              <a:srgbClr val="B21212"/>
            </a:solidFill>
          </a:ln>
        </p:spPr>
        <p:txBody>
          <a:bodyPr wrap="square" rtlCol="0">
            <a:spAutoFit/>
          </a:bodyPr>
          <a:lstStyle/>
          <a:p>
            <a:pPr algn="ctr"/>
            <a:r>
              <a:rPr lang="en-GB" sz="1400" dirty="0" smtClean="0"/>
              <a:t>Once the message is received, the web server acknowledges the web browser and the SSL-encryption two-way data transfer begins.</a:t>
            </a:r>
            <a:endParaRPr lang="en-GB" sz="1400" dirty="0"/>
          </a:p>
        </p:txBody>
      </p:sp>
      <p:sp>
        <p:nvSpPr>
          <p:cNvPr id="14" name="TextBox 13"/>
          <p:cNvSpPr txBox="1"/>
          <p:nvPr/>
        </p:nvSpPr>
        <p:spPr>
          <a:xfrm>
            <a:off x="4067944" y="4632217"/>
            <a:ext cx="3024335" cy="954107"/>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400" dirty="0" smtClean="0"/>
              <a:t>If the web browser can authenticate this certificate, it sends a message back to the web server to allow communication to begin.</a:t>
            </a:r>
            <a:endParaRPr lang="en-GB" sz="1400" dirty="0"/>
          </a:p>
        </p:txBody>
      </p:sp>
      <p:cxnSp>
        <p:nvCxnSpPr>
          <p:cNvPr id="15" name="Straight Arrow Connector 14"/>
          <p:cNvCxnSpPr>
            <a:stCxn id="13" idx="3"/>
            <a:endCxn id="14" idx="1"/>
          </p:cNvCxnSpPr>
          <p:nvPr/>
        </p:nvCxnSpPr>
        <p:spPr>
          <a:xfrm flipV="1">
            <a:off x="3438969" y="5109271"/>
            <a:ext cx="628975" cy="2916"/>
          </a:xfrm>
          <a:prstGeom prst="straightConnector1">
            <a:avLst/>
          </a:prstGeom>
          <a:ln w="38100">
            <a:solidFill>
              <a:srgbClr val="F53939"/>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4" idx="3"/>
          </p:cNvCxnSpPr>
          <p:nvPr/>
        </p:nvCxnSpPr>
        <p:spPr>
          <a:xfrm>
            <a:off x="7092279" y="5109271"/>
            <a:ext cx="515510" cy="0"/>
          </a:xfrm>
          <a:prstGeom prst="straightConnector1">
            <a:avLst/>
          </a:prstGeom>
          <a:ln w="38100">
            <a:solidFill>
              <a:srgbClr val="F53939"/>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1" idx="2"/>
          </p:cNvCxnSpPr>
          <p:nvPr/>
        </p:nvCxnSpPr>
        <p:spPr>
          <a:xfrm flipH="1">
            <a:off x="7607789" y="4383107"/>
            <a:ext cx="1" cy="726164"/>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703134" y="5589240"/>
            <a:ext cx="5360763" cy="338554"/>
          </a:xfrm>
          <a:prstGeom prst="rect">
            <a:avLst/>
          </a:prstGeom>
          <a:noFill/>
        </p:spPr>
        <p:txBody>
          <a:bodyPr wrap="none" rtlCol="0">
            <a:spAutoFit/>
          </a:bodyPr>
          <a:lstStyle/>
          <a:p>
            <a:r>
              <a:rPr lang="en-US" sz="1600" dirty="0" smtClean="0"/>
              <a:t>Figure 8.8 – Communicating across a network using SSL</a:t>
            </a:r>
            <a:endParaRPr lang="en-GB" sz="1600" dirty="0"/>
          </a:p>
        </p:txBody>
      </p:sp>
      <p:sp>
        <p:nvSpPr>
          <p:cNvPr id="46" name="TextBox 45"/>
          <p:cNvSpPr txBox="1"/>
          <p:nvPr/>
        </p:nvSpPr>
        <p:spPr>
          <a:xfrm>
            <a:off x="346655" y="5877272"/>
            <a:ext cx="8473817" cy="738664"/>
          </a:xfrm>
          <a:prstGeom prst="rect">
            <a:avLst/>
          </a:prstGeom>
          <a:noFill/>
        </p:spPr>
        <p:txBody>
          <a:bodyPr wrap="square" rtlCol="0">
            <a:spAutoFit/>
          </a:bodyPr>
          <a:lstStyle/>
          <a:p>
            <a:r>
              <a:rPr lang="en-US" sz="1400" dirty="0" smtClean="0">
                <a:solidFill>
                  <a:srgbClr val="0070C0"/>
                </a:solidFill>
              </a:rPr>
              <a:t>Note: SSL certificates are small data files that digitally bind an encryption key to an </a:t>
            </a:r>
            <a:r>
              <a:rPr lang="en-US" sz="1400" dirty="0" err="1" smtClean="0">
                <a:solidFill>
                  <a:srgbClr val="0070C0"/>
                </a:solidFill>
              </a:rPr>
              <a:t>organisation’s</a:t>
            </a:r>
            <a:r>
              <a:rPr lang="en-US" sz="1400" dirty="0" smtClean="0">
                <a:solidFill>
                  <a:srgbClr val="0070C0"/>
                </a:solidFill>
              </a:rPr>
              <a:t> details. When installed on a web server, it shows as the green padlock and the https protocol and ensures secure connections from a web server to a web browser.</a:t>
            </a:r>
            <a:endParaRPr lang="en-GB" sz="1400" dirty="0">
              <a:solidFill>
                <a:srgbClr val="0070C0"/>
              </a:solidFill>
            </a:endParaRPr>
          </a:p>
        </p:txBody>
      </p:sp>
    </p:spTree>
    <p:extLst>
      <p:ext uri="{BB962C8B-B14F-4D97-AF65-F5344CB8AC3E}">
        <p14:creationId xmlns:p14="http://schemas.microsoft.com/office/powerpoint/2010/main" val="380108073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2700" dirty="0" smtClean="0"/>
              <a:t>8.4.2 – Additional Protection – Security Protocols</a:t>
            </a:r>
            <a:endParaRPr lang="en-GB" sz="2700" b="1" dirty="0" smtClean="0"/>
          </a:p>
        </p:txBody>
      </p:sp>
      <p:sp>
        <p:nvSpPr>
          <p:cNvPr id="4" name="Rectangle 3"/>
          <p:cNvSpPr/>
          <p:nvPr/>
        </p:nvSpPr>
        <p:spPr>
          <a:xfrm>
            <a:off x="323528" y="1155809"/>
            <a:ext cx="6192688" cy="5198346"/>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580" b="1" dirty="0" smtClean="0">
                <a:latin typeface="Calibri" panose="020F0502020204030204" pitchFamily="34" charset="0"/>
              </a:rPr>
              <a:t>Transport Layer Security (TLS) </a:t>
            </a:r>
            <a:r>
              <a:rPr lang="en-US" sz="1580" dirty="0" smtClean="0">
                <a:latin typeface="Calibri" panose="020F0502020204030204" pitchFamily="34" charset="0"/>
              </a:rPr>
              <a:t>is similar to SSL but is a more recent security system. TLS is a form of protocol that ensures the security and privacy of data between devices and users when communicating over the Internet. It is essentially designed to provide encryption, authentication and data integrity (maintaining the accuracy and the consistency of data) un a more effective way than SSL.</a:t>
            </a:r>
          </a:p>
          <a:p>
            <a:pPr marL="234950" indent="-234950">
              <a:buClr>
                <a:srgbClr val="00B050"/>
              </a:buClr>
              <a:buSzPct val="93000"/>
              <a:buFont typeface="Wingdings 3" panose="05040102010807070707" pitchFamily="18" charset="2"/>
              <a:buChar char=""/>
            </a:pPr>
            <a:r>
              <a:rPr lang="en-US" sz="1580" dirty="0" smtClean="0">
                <a:latin typeface="Calibri" panose="020F0502020204030204" pitchFamily="34" charset="0"/>
              </a:rPr>
              <a:t>TLS is formed in two layers:</a:t>
            </a:r>
          </a:p>
          <a:p>
            <a:pPr marL="571500" indent="-285750">
              <a:buClr>
                <a:srgbClr val="00B050"/>
              </a:buClr>
              <a:buSzPct val="105000"/>
              <a:buFont typeface="Arial" panose="020B0604020202020204" pitchFamily="34" charset="0"/>
              <a:buChar char="•"/>
            </a:pPr>
            <a:r>
              <a:rPr lang="en-US" sz="1580" b="1" dirty="0" smtClean="0">
                <a:latin typeface="Calibri" panose="020F0502020204030204" pitchFamily="34" charset="0"/>
              </a:rPr>
              <a:t>Record protocol – </a:t>
            </a:r>
            <a:r>
              <a:rPr lang="en-US" sz="1580" dirty="0" smtClean="0">
                <a:latin typeface="Calibri" panose="020F0502020204030204" pitchFamily="34" charset="0"/>
              </a:rPr>
              <a:t>part of the communication can be used  with or without encryption (it contains the data being transferred over the Internet)</a:t>
            </a:r>
          </a:p>
          <a:p>
            <a:pPr marL="571500" indent="-285750">
              <a:buClr>
                <a:srgbClr val="00B050"/>
              </a:buClr>
              <a:buSzPct val="105000"/>
              <a:buFont typeface="Arial" panose="020B0604020202020204" pitchFamily="34" charset="0"/>
              <a:buChar char="•"/>
            </a:pPr>
            <a:r>
              <a:rPr lang="en-US" sz="1580" b="1" dirty="0" smtClean="0">
                <a:latin typeface="Calibri" panose="020F0502020204030204" pitchFamily="34" charset="0"/>
              </a:rPr>
              <a:t>Handshake Protocol - </a:t>
            </a:r>
            <a:r>
              <a:rPr lang="en-US" sz="1580" dirty="0" smtClean="0">
                <a:latin typeface="Calibri" panose="020F0502020204030204" pitchFamily="34" charset="0"/>
              </a:rPr>
              <a:t> permits the website and the user to authenticate each other and to make use of encryption algorithms (a secure session (port) between user and website is established).</a:t>
            </a:r>
          </a:p>
          <a:p>
            <a:pPr marL="234950" indent="-234950">
              <a:buClr>
                <a:srgbClr val="00B050"/>
              </a:buClr>
              <a:buSzPct val="93000"/>
              <a:buFont typeface="Wingdings 3" panose="05040102010807070707" pitchFamily="18" charset="2"/>
              <a:buChar char=""/>
            </a:pPr>
            <a:r>
              <a:rPr lang="en-US" sz="1580" dirty="0" smtClean="0">
                <a:latin typeface="Calibri" panose="020F0502020204030204" pitchFamily="34" charset="0"/>
              </a:rPr>
              <a:t>Only the most recent web browsers support both SSL and TLS which is why the older SSL is still used in many cases. But what are the main differences between SSL and TLS since they both do the same thing:</a:t>
            </a:r>
          </a:p>
          <a:p>
            <a:pPr marL="571500" indent="-285750">
              <a:buClr>
                <a:srgbClr val="00B050"/>
              </a:buClr>
              <a:buSzPct val="105000"/>
              <a:buFont typeface="Arial" panose="020B0604020202020204" pitchFamily="34" charset="0"/>
              <a:buChar char="•"/>
            </a:pPr>
            <a:r>
              <a:rPr lang="en-US" sz="1580" dirty="0" smtClean="0">
                <a:latin typeface="Calibri" panose="020F0502020204030204" pitchFamily="34" charset="0"/>
              </a:rPr>
              <a:t>It is possible to extend TLS by adding new authentication methods.</a:t>
            </a:r>
          </a:p>
          <a:p>
            <a:pPr marL="571500" indent="-285750">
              <a:buClr>
                <a:srgbClr val="00B050"/>
              </a:buClr>
              <a:buSzPct val="105000"/>
              <a:buFont typeface="Arial" panose="020B0604020202020204" pitchFamily="34" charset="0"/>
              <a:buChar char="•"/>
            </a:pPr>
            <a:r>
              <a:rPr lang="en-US" sz="1580" dirty="0" smtClean="0">
                <a:latin typeface="Calibri" panose="020F0502020204030204" pitchFamily="34" charset="0"/>
              </a:rPr>
              <a:t>TLS can make use of </a:t>
            </a:r>
            <a:r>
              <a:rPr lang="en-US" sz="1580" b="1" dirty="0" smtClean="0">
                <a:latin typeface="Calibri" panose="020F0502020204030204" pitchFamily="34" charset="0"/>
              </a:rPr>
              <a:t>Session Caching</a:t>
            </a:r>
            <a:r>
              <a:rPr lang="en-US" sz="1580" dirty="0" smtClean="0">
                <a:latin typeface="Calibri" panose="020F0502020204030204" pitchFamily="34" charset="0"/>
              </a:rPr>
              <a:t>, which improves the overall performance compared to SSL.</a:t>
            </a:r>
          </a:p>
          <a:p>
            <a:pPr marL="571500" indent="-285750">
              <a:buClr>
                <a:srgbClr val="00B050"/>
              </a:buClr>
              <a:buSzPct val="105000"/>
              <a:buFont typeface="Arial" panose="020B0604020202020204" pitchFamily="34" charset="0"/>
              <a:buChar char="•"/>
            </a:pPr>
            <a:r>
              <a:rPr lang="en-US" sz="1580" dirty="0" smtClean="0">
                <a:latin typeface="Calibri" panose="020F0502020204030204" pitchFamily="34" charset="0"/>
              </a:rPr>
              <a:t>TLS separates the handshaking process from the record protocol (layer) which holds all the data.</a:t>
            </a:r>
          </a:p>
        </p:txBody>
      </p:sp>
      <p:sp>
        <p:nvSpPr>
          <p:cNvPr id="7" name="Round Same Side Corner Rectangle 6">
            <a:hlinkClick r:id="rId5"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155</a:t>
            </a:r>
            <a:endParaRPr lang="en-GB" sz="1000" b="1" dirty="0">
              <a:latin typeface="Arial" panose="020B0604020202020204" pitchFamily="34" charset="0"/>
              <a:cs typeface="Arial" panose="020B0604020202020204" pitchFamily="34" charset="0"/>
            </a:endParaRPr>
          </a:p>
        </p:txBody>
      </p:sp>
      <p:pic>
        <p:nvPicPr>
          <p:cNvPr id="7170" name="Picture 2" descr="https://developer.kaazing.com/documentation/jms/3.5/images/f-TLS-client-gateway-serve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05748" y="1154817"/>
            <a:ext cx="2377367" cy="1698119"/>
          </a:xfrm>
          <a:prstGeom prst="rect">
            <a:avLst/>
          </a:prstGeom>
          <a:noFill/>
          <a:extLst>
            <a:ext uri="{909E8E84-426E-40DD-AFC4-6F175D3DCCD1}">
              <a14:hiddenFill xmlns:a14="http://schemas.microsoft.com/office/drawing/2010/main">
                <a:solidFill>
                  <a:srgbClr val="FFFFFF"/>
                </a:solidFill>
              </a14:hiddenFill>
            </a:ext>
          </a:extLst>
        </p:spPr>
      </p:pic>
      <p:pic>
        <p:nvPicPr>
          <p:cNvPr id="2" name="SSL TLS HTTPS process explained in 7 minut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516216" y="3057184"/>
            <a:ext cx="2266975" cy="1274178"/>
          </a:xfrm>
          <a:prstGeom prst="rect">
            <a:avLst/>
          </a:prstGeom>
        </p:spPr>
      </p:pic>
      <p:pic>
        <p:nvPicPr>
          <p:cNvPr id="7172" name="Picture 4" descr="http://www.ibm.com/developerworks/library/ws-ssl-security/flo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16216" y="4430795"/>
            <a:ext cx="2266899" cy="2075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945716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8.4.3 – Additional Protection – Encryption</a:t>
            </a:r>
            <a:endParaRPr lang="en-GB" sz="3200" b="1" dirty="0" smtClean="0"/>
          </a:p>
        </p:txBody>
      </p:sp>
      <p:sp>
        <p:nvSpPr>
          <p:cNvPr id="4" name="Rectangle 3"/>
          <p:cNvSpPr/>
          <p:nvPr/>
        </p:nvSpPr>
        <p:spPr>
          <a:xfrm>
            <a:off x="323528" y="1155809"/>
            <a:ext cx="6120680" cy="1938992"/>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500" b="1" dirty="0" smtClean="0">
                <a:latin typeface="Calibri" panose="020F0502020204030204" pitchFamily="34" charset="0"/>
              </a:rPr>
              <a:t>Session Caching – </a:t>
            </a:r>
            <a:r>
              <a:rPr lang="en-US" sz="1500" dirty="0" smtClean="0">
                <a:latin typeface="Calibri" panose="020F0502020204030204" pitchFamily="34" charset="0"/>
              </a:rPr>
              <a:t>When opening a TLS session, it requires a lot of computer time (due mainly to the complex encryption keys being used). The use of session caching can avoid the need to use so much computer time for each connection. TLS can either establish a new session or attempt to resume an existing session, using the latter can boost system performance.</a:t>
            </a:r>
          </a:p>
          <a:p>
            <a:pPr marL="234950" indent="-234950">
              <a:buClr>
                <a:srgbClr val="00B050"/>
              </a:buClr>
              <a:buSzPct val="93000"/>
              <a:buFont typeface="Wingdings 3" panose="05040102010807070707" pitchFamily="18" charset="2"/>
              <a:buChar char=""/>
            </a:pPr>
            <a:r>
              <a:rPr lang="en-US" sz="1500" dirty="0" smtClean="0">
                <a:latin typeface="Calibri" panose="020F0502020204030204" pitchFamily="34" charset="0"/>
              </a:rPr>
              <a:t>Note: a cache is a collection of processed data that is kept on hand and reused in order to avoid costly repeated database queries.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156</a:t>
            </a:r>
            <a:endParaRPr lang="en-GB" sz="100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4208" y="1176893"/>
            <a:ext cx="2376264" cy="1534353"/>
          </a:xfrm>
          <a:prstGeom prst="rect">
            <a:avLst/>
          </a:prstGeom>
        </p:spPr>
      </p:pic>
      <p:sp>
        <p:nvSpPr>
          <p:cNvPr id="9" name="Rectangle 8"/>
          <p:cNvSpPr/>
          <p:nvPr/>
        </p:nvSpPr>
        <p:spPr>
          <a:xfrm>
            <a:off x="323528" y="3044567"/>
            <a:ext cx="8496944" cy="2400657"/>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500" b="1" dirty="0">
                <a:latin typeface="Calibri" panose="020F0502020204030204" pitchFamily="34" charset="0"/>
              </a:rPr>
              <a:t>Encryption</a:t>
            </a:r>
            <a:r>
              <a:rPr lang="en-US" sz="1500" dirty="0">
                <a:latin typeface="Calibri" panose="020F0502020204030204" pitchFamily="34" charset="0"/>
              </a:rPr>
              <a:t> – Used primarily to protect data in case it has been hacked or accessed illegally. While encryption will not prevent hacking, it makes the data meaningless unless the recipient has the necessary decryption tools.</a:t>
            </a:r>
          </a:p>
          <a:p>
            <a:pPr marL="234950" indent="-234950">
              <a:buClr>
                <a:srgbClr val="00B050"/>
              </a:buClr>
              <a:buSzPct val="93000"/>
              <a:buFont typeface="Wingdings 3" panose="05040102010807070707" pitchFamily="18" charset="2"/>
              <a:buChar char=""/>
            </a:pPr>
            <a:r>
              <a:rPr lang="en-US" sz="1500" b="1" dirty="0">
                <a:latin typeface="Calibri" panose="020F0502020204030204" pitchFamily="34" charset="0"/>
              </a:rPr>
              <a:t>Encryption </a:t>
            </a:r>
            <a:r>
              <a:rPr lang="en-US" sz="1500" dirty="0">
                <a:latin typeface="Calibri" panose="020F0502020204030204" pitchFamily="34" charset="0"/>
              </a:rPr>
              <a:t>uses a secret key that has the capability of altering the characters in a message. If this key is applied to a message, its content is changed, which then makes it unreadable unless the recipient also has the same secret key. When the key is applied to the encrypted message, it can be read.</a:t>
            </a:r>
          </a:p>
          <a:p>
            <a:pPr marL="234950" indent="-234950">
              <a:buClr>
                <a:srgbClr val="00B050"/>
              </a:buClr>
              <a:buSzPct val="93000"/>
              <a:buFont typeface="Wingdings 3" panose="05040102010807070707" pitchFamily="18" charset="2"/>
              <a:buChar char=""/>
            </a:pPr>
            <a:r>
              <a:rPr lang="en-US" sz="1500" dirty="0">
                <a:latin typeface="Calibri" panose="020F0502020204030204" pitchFamily="34" charset="0"/>
              </a:rPr>
              <a:t>The key used to encrypt (encode) the message is called the </a:t>
            </a:r>
            <a:r>
              <a:rPr lang="en-US" sz="1500" b="1" dirty="0">
                <a:solidFill>
                  <a:srgbClr val="F53939"/>
                </a:solidFill>
                <a:latin typeface="Calibri" panose="020F0502020204030204" pitchFamily="34" charset="0"/>
              </a:rPr>
              <a:t>encryption key</a:t>
            </a:r>
            <a:r>
              <a:rPr lang="en-US" sz="1500" b="1" dirty="0">
                <a:latin typeface="Calibri" panose="020F0502020204030204" pitchFamily="34" charset="0"/>
              </a:rPr>
              <a:t>; </a:t>
            </a:r>
            <a:r>
              <a:rPr lang="en-US" sz="1500" dirty="0">
                <a:latin typeface="Calibri" panose="020F0502020204030204" pitchFamily="34" charset="0"/>
              </a:rPr>
              <a:t>the key used to decrypt (decipher) the message is knows as the </a:t>
            </a:r>
            <a:r>
              <a:rPr lang="en-US" sz="1500" b="1" dirty="0">
                <a:solidFill>
                  <a:srgbClr val="F53939"/>
                </a:solidFill>
                <a:latin typeface="Calibri" panose="020F0502020204030204" pitchFamily="34" charset="0"/>
              </a:rPr>
              <a:t>decryption key</a:t>
            </a:r>
            <a:r>
              <a:rPr lang="en-US" sz="1500" b="1" dirty="0">
                <a:latin typeface="Calibri" panose="020F0502020204030204" pitchFamily="34" charset="0"/>
              </a:rPr>
              <a:t>.</a:t>
            </a:r>
            <a:r>
              <a:rPr lang="en-US" sz="1500" dirty="0">
                <a:latin typeface="Calibri" panose="020F0502020204030204" pitchFamily="34" charset="0"/>
              </a:rPr>
              <a:t> When a message undergoes encryption it becomes </a:t>
            </a:r>
            <a:r>
              <a:rPr lang="en-US" sz="1500" b="1" dirty="0">
                <a:solidFill>
                  <a:srgbClr val="F53939"/>
                </a:solidFill>
                <a:latin typeface="Calibri" panose="020F0502020204030204" pitchFamily="34" charset="0"/>
              </a:rPr>
              <a:t>cypher script</a:t>
            </a:r>
            <a:r>
              <a:rPr lang="en-US" sz="1500" dirty="0">
                <a:latin typeface="Calibri" panose="020F0502020204030204" pitchFamily="34" charset="0"/>
              </a:rPr>
              <a:t>, the original message is known as </a:t>
            </a:r>
            <a:r>
              <a:rPr lang="en-US" sz="1500" b="1" dirty="0">
                <a:solidFill>
                  <a:srgbClr val="F53939"/>
                </a:solidFill>
                <a:latin typeface="Calibri" panose="020F0502020204030204" pitchFamily="34" charset="0"/>
              </a:rPr>
              <a:t>plain text</a:t>
            </a:r>
            <a:r>
              <a:rPr lang="en-US" sz="1500" dirty="0">
                <a:latin typeface="Calibri" panose="020F0502020204030204" pitchFamily="34" charset="0"/>
              </a:rPr>
              <a:t>. Figure 8.9 shows how these link together.</a:t>
            </a:r>
            <a:endParaRPr lang="en-US" sz="1500" b="1" dirty="0">
              <a:latin typeface="Calibri" panose="020F0502020204030204" pitchFamily="34" charset="0"/>
            </a:endParaRPr>
          </a:p>
        </p:txBody>
      </p:sp>
      <p:sp>
        <p:nvSpPr>
          <p:cNvPr id="13" name="TextBox 12"/>
          <p:cNvSpPr txBox="1"/>
          <p:nvPr/>
        </p:nvSpPr>
        <p:spPr>
          <a:xfrm>
            <a:off x="767160" y="5537743"/>
            <a:ext cx="1956216" cy="307777"/>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400" b="1" dirty="0" smtClean="0"/>
              <a:t>Encryption Key</a:t>
            </a:r>
            <a:endParaRPr lang="en-GB" sz="1400" b="1" dirty="0"/>
          </a:p>
        </p:txBody>
      </p:sp>
      <p:cxnSp>
        <p:nvCxnSpPr>
          <p:cNvPr id="14" name="Straight Arrow Connector 13"/>
          <p:cNvCxnSpPr>
            <a:endCxn id="15" idx="1"/>
          </p:cNvCxnSpPr>
          <p:nvPr/>
        </p:nvCxnSpPr>
        <p:spPr>
          <a:xfrm>
            <a:off x="3131840" y="5860908"/>
            <a:ext cx="684076" cy="1"/>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15916" y="5707020"/>
            <a:ext cx="2052228" cy="307777"/>
          </a:xfrm>
          <a:prstGeom prst="rect">
            <a:avLst/>
          </a:prstGeom>
          <a:solidFill>
            <a:schemeClr val="tx2">
              <a:lumMod val="40000"/>
              <a:lumOff val="60000"/>
            </a:schemeClr>
          </a:solidFill>
          <a:ln w="28575">
            <a:solidFill>
              <a:srgbClr val="B21212"/>
            </a:solidFill>
          </a:ln>
        </p:spPr>
        <p:txBody>
          <a:bodyPr wrap="square" rtlCol="0">
            <a:spAutoFit/>
          </a:bodyPr>
          <a:lstStyle/>
          <a:p>
            <a:pPr algn="ctr"/>
            <a:r>
              <a:rPr lang="en-GB" sz="1400" b="1" dirty="0" smtClean="0"/>
              <a:t>Encryption process</a:t>
            </a:r>
            <a:endParaRPr lang="en-GB" sz="1400" b="1" dirty="0"/>
          </a:p>
        </p:txBody>
      </p:sp>
      <p:sp>
        <p:nvSpPr>
          <p:cNvPr id="16" name="TextBox 15"/>
          <p:cNvSpPr txBox="1"/>
          <p:nvPr/>
        </p:nvSpPr>
        <p:spPr>
          <a:xfrm>
            <a:off x="6834565" y="5691632"/>
            <a:ext cx="1777293" cy="338554"/>
          </a:xfrm>
          <a:prstGeom prst="rect">
            <a:avLst/>
          </a:prstGeom>
          <a:solidFill>
            <a:srgbClr val="92D050"/>
          </a:solidFill>
          <a:ln w="28575">
            <a:solidFill>
              <a:srgbClr val="B21212"/>
            </a:solidFill>
          </a:ln>
        </p:spPr>
        <p:txBody>
          <a:bodyPr wrap="square" rtlCol="0">
            <a:spAutoFit/>
          </a:bodyPr>
          <a:lstStyle/>
          <a:p>
            <a:pPr algn="ctr"/>
            <a:r>
              <a:rPr lang="en-GB" sz="1600" b="1" dirty="0" smtClean="0"/>
              <a:t>Cypher Script</a:t>
            </a:r>
            <a:endParaRPr lang="en-GB" sz="1600" b="1" dirty="0"/>
          </a:p>
        </p:txBody>
      </p:sp>
      <p:cxnSp>
        <p:nvCxnSpPr>
          <p:cNvPr id="17" name="Straight Arrow Connector 16"/>
          <p:cNvCxnSpPr>
            <a:stCxn id="15" idx="3"/>
            <a:endCxn id="16" idx="1"/>
          </p:cNvCxnSpPr>
          <p:nvPr/>
        </p:nvCxnSpPr>
        <p:spPr>
          <a:xfrm>
            <a:off x="5868144" y="5860909"/>
            <a:ext cx="966421" cy="0"/>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55576" y="6030186"/>
            <a:ext cx="1940098" cy="307777"/>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400" b="1" dirty="0" smtClean="0"/>
              <a:t>Plain Text</a:t>
            </a:r>
            <a:endParaRPr lang="en-GB" sz="1400" b="1" dirty="0"/>
          </a:p>
        </p:txBody>
      </p:sp>
      <p:cxnSp>
        <p:nvCxnSpPr>
          <p:cNvPr id="32" name="Straight Arrow Connector 31"/>
          <p:cNvCxnSpPr/>
          <p:nvPr/>
        </p:nvCxnSpPr>
        <p:spPr>
          <a:xfrm>
            <a:off x="2695674" y="6184073"/>
            <a:ext cx="436166" cy="1"/>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2723376" y="5691631"/>
            <a:ext cx="436166" cy="1"/>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3131840" y="5707020"/>
            <a:ext cx="0" cy="477053"/>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34417" y="6353350"/>
            <a:ext cx="2307042" cy="338554"/>
          </a:xfrm>
          <a:prstGeom prst="rect">
            <a:avLst/>
          </a:prstGeom>
          <a:noFill/>
        </p:spPr>
        <p:txBody>
          <a:bodyPr wrap="none" rtlCol="0">
            <a:spAutoFit/>
          </a:bodyPr>
          <a:lstStyle/>
          <a:p>
            <a:r>
              <a:rPr lang="en-US" sz="1600" b="1" dirty="0" smtClean="0"/>
              <a:t>Figure 8.9 </a:t>
            </a:r>
            <a:r>
              <a:rPr lang="en-US" sz="1600" dirty="0" smtClean="0"/>
              <a:t>- Encryption</a:t>
            </a:r>
            <a:endParaRPr lang="en-GB" sz="1600" dirty="0"/>
          </a:p>
        </p:txBody>
      </p:sp>
    </p:spTree>
    <p:extLst>
      <p:ext uri="{BB962C8B-B14F-4D97-AF65-F5344CB8AC3E}">
        <p14:creationId xmlns:p14="http://schemas.microsoft.com/office/powerpoint/2010/main" val="381398663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8.4.3 – Additional Protection – Encryption</a:t>
            </a:r>
            <a:endParaRPr lang="en-GB" sz="3200" b="1" dirty="0" smtClean="0"/>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156</a:t>
            </a:r>
            <a:endParaRPr lang="en-GB" sz="1000" b="1" dirty="0">
              <a:latin typeface="Arial" panose="020B0604020202020204" pitchFamily="34" charset="0"/>
              <a:cs typeface="Arial" panose="020B0604020202020204" pitchFamily="34" charset="0"/>
            </a:endParaRPr>
          </a:p>
        </p:txBody>
      </p:sp>
      <p:sp>
        <p:nvSpPr>
          <p:cNvPr id="36" name="TextBox 35"/>
          <p:cNvSpPr txBox="1"/>
          <p:nvPr/>
        </p:nvSpPr>
        <p:spPr>
          <a:xfrm>
            <a:off x="323528" y="6258449"/>
            <a:ext cx="6048451" cy="338554"/>
          </a:xfrm>
          <a:prstGeom prst="rect">
            <a:avLst/>
          </a:prstGeom>
          <a:noFill/>
        </p:spPr>
        <p:txBody>
          <a:bodyPr wrap="none" rtlCol="0">
            <a:spAutoFit/>
          </a:bodyPr>
          <a:lstStyle/>
          <a:p>
            <a:r>
              <a:rPr lang="en-US" sz="1600" b="1" dirty="0" smtClean="0"/>
              <a:t>Figure 8.10 </a:t>
            </a:r>
            <a:r>
              <a:rPr lang="en-US" sz="1600" dirty="0" smtClean="0"/>
              <a:t>– Example of the encryption and decryption process</a:t>
            </a:r>
            <a:endParaRPr lang="en-GB" sz="1600" dirty="0"/>
          </a:p>
        </p:txBody>
      </p:sp>
      <p:sp>
        <p:nvSpPr>
          <p:cNvPr id="19" name="TextBox 18"/>
          <p:cNvSpPr txBox="1"/>
          <p:nvPr/>
        </p:nvSpPr>
        <p:spPr>
          <a:xfrm>
            <a:off x="443124" y="1334958"/>
            <a:ext cx="1956216" cy="338554"/>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b="1" dirty="0" smtClean="0"/>
              <a:t>Encryption Key</a:t>
            </a:r>
            <a:endParaRPr lang="en-GB" sz="1600" b="1" dirty="0"/>
          </a:p>
        </p:txBody>
      </p:sp>
      <p:cxnSp>
        <p:nvCxnSpPr>
          <p:cNvPr id="20" name="Straight Arrow Connector 19"/>
          <p:cNvCxnSpPr>
            <a:endCxn id="21" idx="1"/>
          </p:cNvCxnSpPr>
          <p:nvPr/>
        </p:nvCxnSpPr>
        <p:spPr>
          <a:xfrm>
            <a:off x="2807804" y="1954817"/>
            <a:ext cx="427008" cy="249181"/>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234812" y="1911610"/>
            <a:ext cx="1291139" cy="584775"/>
          </a:xfrm>
          <a:prstGeom prst="rect">
            <a:avLst/>
          </a:prstGeom>
          <a:solidFill>
            <a:schemeClr val="tx2">
              <a:lumMod val="40000"/>
              <a:lumOff val="60000"/>
            </a:schemeClr>
          </a:solidFill>
          <a:ln w="28575">
            <a:solidFill>
              <a:srgbClr val="B21212"/>
            </a:solidFill>
          </a:ln>
        </p:spPr>
        <p:txBody>
          <a:bodyPr wrap="square" rtlCol="0">
            <a:spAutoFit/>
          </a:bodyPr>
          <a:lstStyle/>
          <a:p>
            <a:pPr algn="ctr"/>
            <a:r>
              <a:rPr lang="en-GB" sz="1600" b="1" dirty="0" smtClean="0"/>
              <a:t>Encryption process</a:t>
            </a:r>
            <a:endParaRPr lang="en-GB" sz="1600" b="1" dirty="0"/>
          </a:p>
        </p:txBody>
      </p:sp>
      <p:sp>
        <p:nvSpPr>
          <p:cNvPr id="22" name="TextBox 21"/>
          <p:cNvSpPr txBox="1"/>
          <p:nvPr/>
        </p:nvSpPr>
        <p:spPr>
          <a:xfrm>
            <a:off x="4988442" y="1174575"/>
            <a:ext cx="1777293" cy="2062103"/>
          </a:xfrm>
          <a:prstGeom prst="rect">
            <a:avLst/>
          </a:prstGeom>
          <a:solidFill>
            <a:srgbClr val="92D050"/>
          </a:solidFill>
          <a:ln w="28575">
            <a:solidFill>
              <a:srgbClr val="B21212"/>
            </a:solidFill>
          </a:ln>
        </p:spPr>
        <p:txBody>
          <a:bodyPr wrap="square" rtlCol="0">
            <a:spAutoFit/>
          </a:bodyPr>
          <a:lstStyle/>
          <a:p>
            <a:pPr algn="ctr"/>
            <a:r>
              <a:rPr lang="en-US" sz="1600" dirty="0"/>
              <a:t>“YM3G 3G 1 N2GG1R2 FV3YY2P 3P DX13P Y2LY T2Z4V23Y R42G YMV45RM YM2 2PKVHDY34P DV4K2GG’</a:t>
            </a:r>
            <a:endParaRPr lang="en-GB" sz="1600" dirty="0"/>
          </a:p>
        </p:txBody>
      </p:sp>
      <p:cxnSp>
        <p:nvCxnSpPr>
          <p:cNvPr id="23" name="Straight Arrow Connector 22"/>
          <p:cNvCxnSpPr>
            <a:stCxn id="21" idx="3"/>
            <a:endCxn id="22" idx="1"/>
          </p:cNvCxnSpPr>
          <p:nvPr/>
        </p:nvCxnSpPr>
        <p:spPr>
          <a:xfrm>
            <a:off x="4525951" y="2203998"/>
            <a:ext cx="462491" cy="1629"/>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31540" y="1827401"/>
            <a:ext cx="1940098" cy="1323439"/>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dirty="0" smtClean="0"/>
              <a:t>This is a message written in Plain Text before it goes through the encryption process</a:t>
            </a:r>
            <a:endParaRPr lang="en-GB" sz="1600" dirty="0"/>
          </a:p>
        </p:txBody>
      </p:sp>
      <p:cxnSp>
        <p:nvCxnSpPr>
          <p:cNvPr id="25" name="Straight Arrow Connector 24"/>
          <p:cNvCxnSpPr/>
          <p:nvPr/>
        </p:nvCxnSpPr>
        <p:spPr>
          <a:xfrm>
            <a:off x="2367059" y="2416383"/>
            <a:ext cx="436166" cy="1"/>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2399340" y="1488846"/>
            <a:ext cx="436166" cy="1"/>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2803225" y="1504235"/>
            <a:ext cx="4579" cy="907941"/>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456450" y="1146223"/>
            <a:ext cx="966931" cy="369332"/>
          </a:xfrm>
          <a:prstGeom prst="rect">
            <a:avLst/>
          </a:prstGeom>
          <a:noFill/>
        </p:spPr>
        <p:txBody>
          <a:bodyPr wrap="none" rtlCol="0">
            <a:spAutoFit/>
          </a:bodyPr>
          <a:lstStyle/>
          <a:p>
            <a:r>
              <a:rPr lang="en-US" b="1" dirty="0" smtClean="0"/>
              <a:t>Sender</a:t>
            </a:r>
            <a:endParaRPr lang="en-GB" dirty="0"/>
          </a:p>
        </p:txBody>
      </p:sp>
      <p:sp>
        <p:nvSpPr>
          <p:cNvPr id="29" name="TextBox 28"/>
          <p:cNvSpPr txBox="1"/>
          <p:nvPr/>
        </p:nvSpPr>
        <p:spPr>
          <a:xfrm>
            <a:off x="470826" y="3489756"/>
            <a:ext cx="1956216" cy="2062103"/>
          </a:xfrm>
          <a:prstGeom prst="rect">
            <a:avLst/>
          </a:prstGeom>
          <a:solidFill>
            <a:srgbClr val="92D050"/>
          </a:solidFill>
          <a:ln w="28575">
            <a:solidFill>
              <a:srgbClr val="B21212"/>
            </a:solidFill>
          </a:ln>
        </p:spPr>
        <p:txBody>
          <a:bodyPr wrap="square" rtlCol="0">
            <a:spAutoFit/>
          </a:bodyPr>
          <a:lstStyle/>
          <a:p>
            <a:pPr algn="ctr"/>
            <a:r>
              <a:rPr lang="en-US" sz="1600" dirty="0"/>
              <a:t>“YM3G 3G 1 N2GG1R2 FV3YY2P 3P DX13P Y2LY T2Z4V23Y R42G YMV45RM YM2 2PKVHDY34P DV4K2GG’</a:t>
            </a:r>
            <a:endParaRPr lang="en-GB" sz="1600" dirty="0"/>
          </a:p>
        </p:txBody>
      </p:sp>
      <p:cxnSp>
        <p:nvCxnSpPr>
          <p:cNvPr id="30" name="Straight Arrow Connector 29"/>
          <p:cNvCxnSpPr>
            <a:endCxn id="31" idx="1"/>
          </p:cNvCxnSpPr>
          <p:nvPr/>
        </p:nvCxnSpPr>
        <p:spPr>
          <a:xfrm flipV="1">
            <a:off x="2799950" y="4692120"/>
            <a:ext cx="472631" cy="15362"/>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272581" y="4399732"/>
            <a:ext cx="1268006" cy="584775"/>
          </a:xfrm>
          <a:prstGeom prst="rect">
            <a:avLst/>
          </a:prstGeom>
          <a:solidFill>
            <a:schemeClr val="tx2">
              <a:lumMod val="40000"/>
              <a:lumOff val="60000"/>
            </a:schemeClr>
          </a:solidFill>
          <a:ln w="28575">
            <a:solidFill>
              <a:srgbClr val="B21212"/>
            </a:solidFill>
          </a:ln>
        </p:spPr>
        <p:txBody>
          <a:bodyPr wrap="square" rtlCol="0">
            <a:spAutoFit/>
          </a:bodyPr>
          <a:lstStyle/>
          <a:p>
            <a:pPr algn="ctr"/>
            <a:r>
              <a:rPr lang="en-GB" sz="1600" b="1" dirty="0" smtClean="0"/>
              <a:t>Decryption process</a:t>
            </a:r>
            <a:endParaRPr lang="en-GB" sz="1600" b="1" dirty="0"/>
          </a:p>
        </p:txBody>
      </p:sp>
      <p:sp>
        <p:nvSpPr>
          <p:cNvPr id="33" name="TextBox 32"/>
          <p:cNvSpPr txBox="1"/>
          <p:nvPr/>
        </p:nvSpPr>
        <p:spPr>
          <a:xfrm>
            <a:off x="4949053" y="3763102"/>
            <a:ext cx="1777293" cy="1815882"/>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dirty="0"/>
              <a:t>This is a message written in Plain Text before it goes through the encryption </a:t>
            </a:r>
            <a:r>
              <a:rPr lang="en-GB" sz="1600" dirty="0" smtClean="0"/>
              <a:t>process</a:t>
            </a:r>
            <a:endParaRPr lang="en-GB" sz="1600" dirty="0"/>
          </a:p>
        </p:txBody>
      </p:sp>
      <p:cxnSp>
        <p:nvCxnSpPr>
          <p:cNvPr id="37" name="Straight Arrow Connector 36"/>
          <p:cNvCxnSpPr>
            <a:stCxn id="31" idx="3"/>
            <a:endCxn id="33" idx="1"/>
          </p:cNvCxnSpPr>
          <p:nvPr/>
        </p:nvCxnSpPr>
        <p:spPr>
          <a:xfrm flipV="1">
            <a:off x="4540587" y="4671043"/>
            <a:ext cx="408466" cy="21077"/>
          </a:xfrm>
          <a:prstGeom prst="straightConnector1">
            <a:avLst/>
          </a:prstGeom>
          <a:ln w="38100">
            <a:solidFill>
              <a:srgbClr val="F53939"/>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67544" y="5682734"/>
            <a:ext cx="1940098" cy="338554"/>
          </a:xfrm>
          <a:prstGeom prst="rect">
            <a:avLst/>
          </a:prstGeom>
          <a:solidFill>
            <a:schemeClr val="accent6">
              <a:lumMod val="40000"/>
              <a:lumOff val="60000"/>
            </a:schemeClr>
          </a:solidFill>
          <a:ln w="28575">
            <a:solidFill>
              <a:srgbClr val="B21212"/>
            </a:solidFill>
          </a:ln>
        </p:spPr>
        <p:txBody>
          <a:bodyPr wrap="square" rtlCol="0">
            <a:spAutoFit/>
          </a:bodyPr>
          <a:lstStyle/>
          <a:p>
            <a:pPr algn="ctr"/>
            <a:r>
              <a:rPr lang="en-GB" sz="1600" dirty="0" smtClean="0"/>
              <a:t>Decryption Key</a:t>
            </a:r>
            <a:endParaRPr lang="en-GB" sz="1600" dirty="0"/>
          </a:p>
        </p:txBody>
      </p:sp>
      <p:cxnSp>
        <p:nvCxnSpPr>
          <p:cNvPr id="39" name="Straight Arrow Connector 38"/>
          <p:cNvCxnSpPr/>
          <p:nvPr/>
        </p:nvCxnSpPr>
        <p:spPr>
          <a:xfrm>
            <a:off x="2422837" y="5835685"/>
            <a:ext cx="436166" cy="1"/>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2427042" y="3643644"/>
            <a:ext cx="436166" cy="1"/>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2835507" y="3659033"/>
            <a:ext cx="0" cy="2176652"/>
          </a:xfrm>
          <a:prstGeom prst="straightConnector1">
            <a:avLst/>
          </a:prstGeom>
          <a:ln w="38100">
            <a:solidFill>
              <a:srgbClr val="F53939"/>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3296382" y="3321912"/>
            <a:ext cx="1146468" cy="369332"/>
          </a:xfrm>
          <a:prstGeom prst="rect">
            <a:avLst/>
          </a:prstGeom>
          <a:noFill/>
        </p:spPr>
        <p:txBody>
          <a:bodyPr wrap="none" rtlCol="0">
            <a:spAutoFit/>
          </a:bodyPr>
          <a:lstStyle/>
          <a:p>
            <a:r>
              <a:rPr lang="en-US" b="1" dirty="0" smtClean="0"/>
              <a:t>Receiver</a:t>
            </a:r>
            <a:endParaRPr lang="en-GB" dirty="0"/>
          </a:p>
        </p:txBody>
      </p:sp>
      <p:graphicFrame>
        <p:nvGraphicFramePr>
          <p:cNvPr id="53" name="Table 52"/>
          <p:cNvGraphicFramePr>
            <a:graphicFrameLocks noGrp="1"/>
          </p:cNvGraphicFramePr>
          <p:nvPr>
            <p:extLst>
              <p:ext uri="{D42A27DB-BD31-4B8C-83A1-F6EECF244321}">
                <p14:modId xmlns:p14="http://schemas.microsoft.com/office/powerpoint/2010/main" val="1178007332"/>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10089">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3380">
                <a:tc>
                  <a:txBody>
                    <a:bodyPr/>
                    <a:lstStyle/>
                    <a:p>
                      <a:pPr marL="177800" indent="-177800" algn="l">
                        <a:spcAft>
                          <a:spcPts val="600"/>
                        </a:spcAft>
                        <a:buFontTx/>
                        <a:buBlip>
                          <a:blip r:embed="rId4"/>
                        </a:buBlip>
                      </a:pPr>
                      <a:r>
                        <a:rPr lang="en-GB" sz="1560" baseline="0" dirty="0" smtClean="0">
                          <a:solidFill>
                            <a:srgbClr val="FF0000"/>
                          </a:solidFill>
                          <a:effectLst/>
                          <a:latin typeface="Arial" pitchFamily="34" charset="0"/>
                          <a:ea typeface="Times New Roman"/>
                          <a:cs typeface="Arial" pitchFamily="34" charset="0"/>
                        </a:rPr>
                        <a:t>Research SS-Trans</a:t>
                      </a:r>
                    </a:p>
                    <a:p>
                      <a:pPr marL="177800" indent="-177800" algn="l">
                        <a:spcAft>
                          <a:spcPts val="600"/>
                        </a:spcAft>
                        <a:buFontTx/>
                        <a:buBlip>
                          <a:blip r:embed="rId4"/>
                        </a:buBlip>
                      </a:pPr>
                      <a:r>
                        <a:rPr lang="en-GB" sz="1560" baseline="0" dirty="0" smtClean="0">
                          <a:solidFill>
                            <a:schemeClr val="tx1"/>
                          </a:solidFill>
                          <a:effectLst/>
                          <a:latin typeface="Arial" pitchFamily="34" charset="0"/>
                          <a:ea typeface="Times New Roman"/>
                          <a:cs typeface="Arial" pitchFamily="34" charset="0"/>
                        </a:rPr>
                        <a:t>What is 32bit, 64bit and 128bit encryption</a:t>
                      </a:r>
                    </a:p>
                    <a:p>
                      <a:pPr marL="177800" indent="-177800" algn="l">
                        <a:spcAft>
                          <a:spcPts val="600"/>
                        </a:spcAft>
                        <a:buFontTx/>
                        <a:buBlip>
                          <a:blip r:embed="rId4"/>
                        </a:buBlip>
                      </a:pPr>
                      <a:r>
                        <a:rPr lang="en-GB" sz="1560" baseline="0" dirty="0" smtClean="0">
                          <a:solidFill>
                            <a:srgbClr val="FF0000"/>
                          </a:solidFill>
                          <a:effectLst/>
                          <a:latin typeface="Arial" pitchFamily="34" charset="0"/>
                          <a:ea typeface="Times New Roman"/>
                          <a:cs typeface="Arial" pitchFamily="34" charset="0"/>
                        </a:rPr>
                        <a:t>How long would a hacker take to break a 128bit encryption code?</a:t>
                      </a:r>
                    </a:p>
                    <a:p>
                      <a:pPr marL="177800" indent="-177800" algn="l">
                        <a:spcAft>
                          <a:spcPts val="600"/>
                        </a:spcAft>
                        <a:buFontTx/>
                        <a:buBlip>
                          <a:blip r:embed="rId4"/>
                        </a:buBlip>
                      </a:pPr>
                      <a:r>
                        <a:rPr lang="en-US" sz="1560" baseline="0" dirty="0" smtClean="0">
                          <a:solidFill>
                            <a:schemeClr val="tx1"/>
                          </a:solidFill>
                          <a:effectLst/>
                          <a:latin typeface="Arial" pitchFamily="34" charset="0"/>
                          <a:ea typeface="Times New Roman"/>
                          <a:cs typeface="Arial" pitchFamily="34" charset="0"/>
                        </a:rPr>
                        <a:t>Is this how hackers do it?</a:t>
                      </a:r>
                    </a:p>
                    <a:p>
                      <a:pPr marL="177800" indent="-177800" algn="l">
                        <a:spcAft>
                          <a:spcPts val="600"/>
                        </a:spcAft>
                        <a:buFontTx/>
                        <a:buBlip>
                          <a:blip r:embed="rId4"/>
                        </a:buBlip>
                      </a:pPr>
                      <a:r>
                        <a:rPr lang="en-US" sz="1560" baseline="0" dirty="0" smtClean="0">
                          <a:solidFill>
                            <a:srgbClr val="FF0000"/>
                          </a:solidFill>
                          <a:effectLst/>
                          <a:latin typeface="Arial" pitchFamily="34" charset="0"/>
                          <a:ea typeface="Times New Roman"/>
                          <a:cs typeface="Arial" pitchFamily="34" charset="0"/>
                        </a:rPr>
                        <a:t>What is the Dark Web?</a:t>
                      </a:r>
                    </a:p>
                    <a:p>
                      <a:pPr marL="177800" indent="-177800" algn="l">
                        <a:spcAft>
                          <a:spcPts val="600"/>
                        </a:spcAft>
                        <a:buFontTx/>
                        <a:buBlip>
                          <a:blip r:embed="rId4"/>
                        </a:buBlip>
                      </a:pPr>
                      <a:r>
                        <a:rPr lang="en-US" sz="1560" baseline="0" dirty="0" smtClean="0">
                          <a:solidFill>
                            <a:schemeClr val="tx1"/>
                          </a:solidFill>
                          <a:effectLst/>
                          <a:latin typeface="Arial" pitchFamily="34" charset="0"/>
                          <a:ea typeface="Times New Roman"/>
                          <a:cs typeface="Arial" pitchFamily="34" charset="0"/>
                        </a:rPr>
                        <a:t>Research Phreaking</a:t>
                      </a:r>
                    </a:p>
                    <a:p>
                      <a:pPr marL="177800" indent="-177800" algn="l">
                        <a:spcAft>
                          <a:spcPts val="600"/>
                        </a:spcAft>
                        <a:buFontTx/>
                        <a:buBlip>
                          <a:blip r:embed="rId4"/>
                        </a:buBlip>
                      </a:pPr>
                      <a:r>
                        <a:rPr lang="en-US" sz="1560" baseline="0" dirty="0" smtClean="0">
                          <a:solidFill>
                            <a:srgbClr val="F53939"/>
                          </a:solidFill>
                          <a:effectLst/>
                          <a:latin typeface="Arial" pitchFamily="34" charset="0"/>
                          <a:ea typeface="Times New Roman"/>
                          <a:cs typeface="Arial" pitchFamily="34" charset="0"/>
                        </a:rPr>
                        <a:t>What is the worst that could happen</a:t>
                      </a:r>
                      <a:endParaRPr lang="en-GB" sz="1560" baseline="0" dirty="0" smtClean="0">
                        <a:solidFill>
                          <a:srgbClr val="F53939"/>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4"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1819556"/>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2800" dirty="0" smtClean="0"/>
              <a:t>8.4.4 – Additional Protection – Authentication</a:t>
            </a:r>
            <a:endParaRPr lang="en-GB" sz="2800" b="1" dirty="0" smtClean="0"/>
          </a:p>
        </p:txBody>
      </p:sp>
      <p:sp>
        <p:nvSpPr>
          <p:cNvPr id="4" name="Rectangle 3"/>
          <p:cNvSpPr/>
          <p:nvPr/>
        </p:nvSpPr>
        <p:spPr>
          <a:xfrm>
            <a:off x="323528" y="1155809"/>
            <a:ext cx="6264696" cy="5295296"/>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10" b="1" dirty="0" smtClean="0">
                <a:latin typeface="Calibri" panose="020F0502020204030204" pitchFamily="34" charset="0"/>
              </a:rPr>
              <a:t>Authentication – </a:t>
            </a:r>
            <a:r>
              <a:rPr lang="en-US" sz="1610" dirty="0" smtClean="0">
                <a:latin typeface="Calibri" panose="020F0502020204030204" pitchFamily="34" charset="0"/>
              </a:rPr>
              <a:t>used to verify that data comes from a secure and trusted source. It works with </a:t>
            </a:r>
            <a:r>
              <a:rPr lang="en-US" sz="1610" b="1" dirty="0" smtClean="0">
                <a:latin typeface="Calibri" panose="020F0502020204030204" pitchFamily="34" charset="0"/>
              </a:rPr>
              <a:t>encryption</a:t>
            </a:r>
            <a:r>
              <a:rPr lang="en-US" sz="1610" dirty="0">
                <a:latin typeface="Calibri" panose="020F0502020204030204" pitchFamily="34" charset="0"/>
              </a:rPr>
              <a:t> to strengthen internet security. </a:t>
            </a:r>
            <a:r>
              <a:rPr lang="en-US" sz="1610" dirty="0" smtClean="0">
                <a:latin typeface="Calibri" panose="020F0502020204030204" pitchFamily="34" charset="0"/>
              </a:rPr>
              <a:t>This is done in several ways:</a:t>
            </a:r>
          </a:p>
          <a:p>
            <a:pPr marL="234950" indent="-234950">
              <a:buClr>
                <a:srgbClr val="00B050"/>
              </a:buClr>
              <a:buSzPct val="93000"/>
              <a:buFont typeface="Wingdings 3" panose="05040102010807070707" pitchFamily="18" charset="2"/>
              <a:buChar char=""/>
            </a:pPr>
            <a:r>
              <a:rPr lang="en-US" sz="1610" b="1" dirty="0" smtClean="0">
                <a:latin typeface="Calibri" panose="020F0502020204030204" pitchFamily="34" charset="0"/>
              </a:rPr>
              <a:t>Digital Certificates – </a:t>
            </a:r>
            <a:r>
              <a:rPr lang="en-US" sz="1610" dirty="0" smtClean="0">
                <a:latin typeface="Calibri" panose="020F0502020204030204" pitchFamily="34" charset="0"/>
              </a:rPr>
              <a:t>this is a pair of files stored on a user’s computer – these are used in the security of data sent over the internet. Each pair of files is divided into:</a:t>
            </a:r>
          </a:p>
          <a:p>
            <a:pPr marL="568325" indent="-285750">
              <a:buClr>
                <a:srgbClr val="00B050"/>
              </a:buClr>
              <a:buSzPct val="104000"/>
              <a:buFont typeface="Arial" panose="020B0604020202020204" pitchFamily="34" charset="0"/>
              <a:buChar char="•"/>
            </a:pPr>
            <a:r>
              <a:rPr lang="en-US" sz="1610" dirty="0" smtClean="0">
                <a:latin typeface="Calibri" panose="020F0502020204030204" pitchFamily="34" charset="0"/>
              </a:rPr>
              <a:t>A</a:t>
            </a:r>
            <a:r>
              <a:rPr lang="en-US" sz="1610" b="1" dirty="0" smtClean="0">
                <a:latin typeface="Calibri" panose="020F0502020204030204" pitchFamily="34" charset="0"/>
              </a:rPr>
              <a:t> public key</a:t>
            </a:r>
            <a:r>
              <a:rPr lang="en-US" sz="1610" dirty="0" smtClean="0">
                <a:latin typeface="Calibri" panose="020F0502020204030204" pitchFamily="34" charset="0"/>
              </a:rPr>
              <a:t> (which is known by anyone)</a:t>
            </a:r>
          </a:p>
          <a:p>
            <a:pPr marL="568325" indent="-285750">
              <a:buClr>
                <a:srgbClr val="00B050"/>
              </a:buClr>
              <a:buSzPct val="104000"/>
              <a:buFont typeface="Arial" panose="020B0604020202020204" pitchFamily="34" charset="0"/>
              <a:buChar char="•"/>
            </a:pPr>
            <a:r>
              <a:rPr lang="en-US" sz="1610" dirty="0" smtClean="0">
                <a:latin typeface="Calibri" panose="020F0502020204030204" pitchFamily="34" charset="0"/>
              </a:rPr>
              <a:t>A</a:t>
            </a:r>
            <a:r>
              <a:rPr lang="en-US" sz="1610" b="1" dirty="0" smtClean="0">
                <a:latin typeface="Calibri" panose="020F0502020204030204" pitchFamily="34" charset="0"/>
              </a:rPr>
              <a:t> private key</a:t>
            </a:r>
            <a:r>
              <a:rPr lang="en-US" sz="1610" dirty="0" smtClean="0">
                <a:latin typeface="Calibri" panose="020F0502020204030204" pitchFamily="34" charset="0"/>
              </a:rPr>
              <a:t> (known to the computer user only).</a:t>
            </a:r>
          </a:p>
          <a:p>
            <a:pPr marL="234950" indent="-234950">
              <a:buClr>
                <a:srgbClr val="00B050"/>
              </a:buClr>
              <a:buSzPct val="93000"/>
              <a:buFont typeface="Wingdings 3" panose="05040102010807070707" pitchFamily="18" charset="2"/>
              <a:buChar char=""/>
            </a:pPr>
            <a:r>
              <a:rPr lang="en-US" sz="1610" dirty="0" smtClean="0">
                <a:latin typeface="Calibri" panose="020F0502020204030204" pitchFamily="34" charset="0"/>
              </a:rPr>
              <a:t>For example, when sending an email, the message is made more secure by attaching a digital certificate. When a message is received, the recipient can verify that it comes from a known and trusted source by viewing the public key information (usually part of the email attachment). This is an added level of security to protect the recipient from harmful emails. The digital certificate is made up of 6 parts:</a:t>
            </a:r>
          </a:p>
          <a:p>
            <a:pPr marL="519113" indent="-285750">
              <a:buClr>
                <a:srgbClr val="00B050"/>
              </a:buClr>
              <a:buSzPct val="104000"/>
              <a:buFont typeface="Arial" panose="020B0604020202020204" pitchFamily="34" charset="0"/>
              <a:buChar char="•"/>
            </a:pPr>
            <a:r>
              <a:rPr lang="en-US" sz="1610" dirty="0" smtClean="0">
                <a:latin typeface="Calibri" panose="020F0502020204030204" pitchFamily="34" charset="0"/>
              </a:rPr>
              <a:t>The sender’s email address</a:t>
            </a:r>
          </a:p>
          <a:p>
            <a:pPr marL="519113" indent="-285750">
              <a:buClr>
                <a:srgbClr val="00B050"/>
              </a:buClr>
              <a:buSzPct val="104000"/>
              <a:buFont typeface="Arial" panose="020B0604020202020204" pitchFamily="34" charset="0"/>
              <a:buChar char="•"/>
            </a:pPr>
            <a:r>
              <a:rPr lang="en-US" sz="1610" dirty="0" smtClean="0">
                <a:latin typeface="Calibri" panose="020F0502020204030204" pitchFamily="34" charset="0"/>
              </a:rPr>
              <a:t>The name of the digital certificate owner</a:t>
            </a:r>
          </a:p>
          <a:p>
            <a:pPr marL="519113" indent="-285750">
              <a:buClr>
                <a:srgbClr val="00B050"/>
              </a:buClr>
              <a:buSzPct val="104000"/>
              <a:buFont typeface="Arial" panose="020B0604020202020204" pitchFamily="34" charset="0"/>
              <a:buChar char="•"/>
            </a:pPr>
            <a:r>
              <a:rPr lang="en-US" sz="1610" dirty="0" smtClean="0">
                <a:latin typeface="Calibri" panose="020F0502020204030204" pitchFamily="34" charset="0"/>
              </a:rPr>
              <a:t>A serial number</a:t>
            </a:r>
          </a:p>
          <a:p>
            <a:pPr marL="519113" indent="-285750">
              <a:buClr>
                <a:srgbClr val="00B050"/>
              </a:buClr>
              <a:buSzPct val="104000"/>
              <a:buFont typeface="Arial" panose="020B0604020202020204" pitchFamily="34" charset="0"/>
              <a:buChar char="•"/>
            </a:pPr>
            <a:r>
              <a:rPr lang="en-US" sz="1610" dirty="0" smtClean="0">
                <a:latin typeface="Calibri" panose="020F0502020204030204" pitchFamily="34" charset="0"/>
              </a:rPr>
              <a:t>Expiry date (the date range during which the certificate is valid)</a:t>
            </a:r>
          </a:p>
          <a:p>
            <a:pPr marL="519113" indent="-285750">
              <a:buClr>
                <a:srgbClr val="00B050"/>
              </a:buClr>
              <a:buSzPct val="104000"/>
              <a:buFont typeface="Arial" panose="020B0604020202020204" pitchFamily="34" charset="0"/>
              <a:buChar char="•"/>
            </a:pPr>
            <a:r>
              <a:rPr lang="en-US" sz="1610" dirty="0" smtClean="0">
                <a:latin typeface="Calibri" panose="020F0502020204030204" pitchFamily="34" charset="0"/>
              </a:rPr>
              <a:t>Public key (used for encrypting messages and for digital signatures)</a:t>
            </a:r>
          </a:p>
          <a:p>
            <a:pPr marL="519113" indent="-285750">
              <a:buClr>
                <a:srgbClr val="00B050"/>
              </a:buClr>
              <a:buSzPct val="104000"/>
              <a:buFont typeface="Arial" panose="020B0604020202020204" pitchFamily="34" charset="0"/>
              <a:buChar char="•"/>
            </a:pPr>
            <a:r>
              <a:rPr lang="en-US" sz="1610" dirty="0" smtClean="0">
                <a:latin typeface="Calibri" panose="020F0502020204030204" pitchFamily="34" charset="0"/>
              </a:rPr>
              <a:t>Digital signature of certificate authority (CA) such as Verisign.</a:t>
            </a:r>
          </a:p>
          <a:p>
            <a:pPr marL="234950" indent="-234950">
              <a:buClr>
                <a:srgbClr val="00B050"/>
              </a:buClr>
              <a:buSzPct val="93000"/>
              <a:buFont typeface="Wingdings 3" panose="05040102010807070707" pitchFamily="18" charset="2"/>
              <a:buChar char=""/>
            </a:pPr>
            <a:r>
              <a:rPr lang="en-US" sz="1610" dirty="0" smtClean="0">
                <a:latin typeface="Calibri" panose="020F0502020204030204" pitchFamily="34" charset="0"/>
              </a:rPr>
              <a:t>Operating systems and web browsers maintain lists of trusted CA’s.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156</a:t>
            </a:r>
            <a:endParaRPr lang="en-GB" sz="1000" b="1" dirty="0">
              <a:latin typeface="Arial" panose="020B0604020202020204" pitchFamily="34" charset="0"/>
              <a:cs typeface="Arial" panose="020B0604020202020204" pitchFamily="34" charset="0"/>
            </a:endParaRPr>
          </a:p>
        </p:txBody>
      </p:sp>
      <p:pic>
        <p:nvPicPr>
          <p:cNvPr id="10242" name="Picture 2" descr="http://imgs.g4estatic.com/digital-cert/image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6410" y="1155809"/>
            <a:ext cx="2270714" cy="1625119"/>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s://osiprodeusodcspstoa01.blob.core.windows.net/en-us/media/194a67d3-61d4-4560-ae74-cb500cbf2ef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46410" y="3068961"/>
            <a:ext cx="2270714" cy="1832352"/>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s://www.marketbeat.com/logos/verisign-inc-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46410" y="5151707"/>
            <a:ext cx="2270714" cy="941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13139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6264696" cy="5613845"/>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560" b="1" dirty="0" smtClean="0">
                <a:solidFill>
                  <a:srgbClr val="F53939"/>
                </a:solidFill>
                <a:latin typeface="Calibri" panose="020F0502020204030204" pitchFamily="34" charset="0"/>
              </a:rPr>
              <a:t>Passwords</a:t>
            </a:r>
            <a:r>
              <a:rPr lang="en-US" sz="1560" b="1" dirty="0" smtClean="0">
                <a:latin typeface="Calibri" panose="020F0502020204030204" pitchFamily="34" charset="0"/>
              </a:rPr>
              <a:t> – </a:t>
            </a:r>
            <a:r>
              <a:rPr lang="en-US" sz="1560" dirty="0" smtClean="0">
                <a:latin typeface="Calibri" panose="020F0502020204030204" pitchFamily="34" charset="0"/>
              </a:rPr>
              <a:t>When logging on to a system such as a bank website, a user will be asked to type in their </a:t>
            </a:r>
            <a:r>
              <a:rPr lang="en-US" sz="1560" b="1" dirty="0" smtClean="0">
                <a:latin typeface="Calibri" panose="020F0502020204030204" pitchFamily="34" charset="0"/>
              </a:rPr>
              <a:t>password</a:t>
            </a:r>
            <a:r>
              <a:rPr lang="en-US" sz="1560" dirty="0" smtClean="0">
                <a:latin typeface="Calibri" panose="020F0502020204030204" pitchFamily="34" charset="0"/>
              </a:rPr>
              <a:t> – this should be a combination of letters and numbers that would be difficult for somebody to guess. Strong passwords should contain upper and lower case, numbers, special symbols – e.g. R5a#nk2.</a:t>
            </a:r>
          </a:p>
          <a:p>
            <a:pPr marL="234950" indent="-234950">
              <a:buClr>
                <a:srgbClr val="00B050"/>
              </a:buClr>
              <a:buSzPct val="93000"/>
              <a:buFont typeface="Wingdings 3" panose="05040102010807070707" pitchFamily="18" charset="2"/>
              <a:buChar char=""/>
            </a:pPr>
            <a:r>
              <a:rPr lang="en-US" sz="1560" dirty="0" smtClean="0">
                <a:latin typeface="Calibri" panose="020F0502020204030204" pitchFamily="34" charset="0"/>
              </a:rPr>
              <a:t>When the password is typed in, it often shows on the screen as ****** so no-one overlooking can see what is being typed. If the user’s password does not match up with the user’s ID then access will be denied.</a:t>
            </a:r>
          </a:p>
          <a:p>
            <a:pPr marL="234950" indent="-234950">
              <a:buClr>
                <a:srgbClr val="00B050"/>
              </a:buClr>
              <a:buSzPct val="93000"/>
              <a:buFont typeface="Wingdings 3" panose="05040102010807070707" pitchFamily="18" charset="2"/>
              <a:buChar char=""/>
            </a:pPr>
            <a:r>
              <a:rPr lang="en-US" sz="1560" dirty="0" smtClean="0">
                <a:latin typeface="Calibri" panose="020F0502020204030204" pitchFamily="34" charset="0"/>
              </a:rPr>
              <a:t>Many systems ask for the password to be typed in twice as a </a:t>
            </a:r>
            <a:r>
              <a:rPr lang="en-US" sz="1560" b="1" dirty="0" smtClean="0">
                <a:latin typeface="Calibri" panose="020F0502020204030204" pitchFamily="34" charset="0"/>
              </a:rPr>
              <a:t>verification check</a:t>
            </a:r>
            <a:r>
              <a:rPr lang="en-US" sz="1560" dirty="0" smtClean="0">
                <a:latin typeface="Calibri" panose="020F0502020204030204" pitchFamily="34" charset="0"/>
              </a:rPr>
              <a:t> (check on input errors). To help protect the system users are only allowed to type in their password several times, usually 3, before the system locks the user out. After that, the user will be unable to log on until the system administrator has reset their password.</a:t>
            </a:r>
          </a:p>
          <a:p>
            <a:pPr marL="234950" indent="-234950">
              <a:buClr>
                <a:srgbClr val="00B050"/>
              </a:buClr>
              <a:buSzPct val="93000"/>
              <a:buFont typeface="Wingdings 3" panose="05040102010807070707" pitchFamily="18" charset="2"/>
              <a:buChar char=""/>
            </a:pPr>
            <a:r>
              <a:rPr lang="en-US" sz="1560" dirty="0" smtClean="0">
                <a:latin typeface="Calibri" panose="020F0502020204030204" pitchFamily="34" charset="0"/>
              </a:rPr>
              <a:t>I.E. is a user forgets their password when using the internet, they can request that their password is sent to their email address. The password is never shown on the screen for security reasons.</a:t>
            </a:r>
          </a:p>
          <a:p>
            <a:pPr marL="234950" indent="-234950">
              <a:buClr>
                <a:srgbClr val="00B050"/>
              </a:buClr>
              <a:buSzPct val="93000"/>
              <a:buFont typeface="Wingdings 3" panose="05040102010807070707" pitchFamily="18" charset="2"/>
              <a:buChar char=""/>
            </a:pPr>
            <a:r>
              <a:rPr lang="en-US" sz="1560" dirty="0" smtClean="0">
                <a:latin typeface="Calibri" panose="020F0502020204030204" pitchFamily="34" charset="0"/>
              </a:rPr>
              <a:t>Passwords should be changed on a regular basis in case they become known to another user or hacker, in particular in case of spyware or viruses.</a:t>
            </a:r>
          </a:p>
          <a:p>
            <a:pPr marL="234950" indent="-234950">
              <a:buClr>
                <a:srgbClr val="00B050"/>
              </a:buClr>
              <a:buSzPct val="93000"/>
              <a:buFont typeface="Wingdings 3" panose="05040102010807070707" pitchFamily="18" charset="2"/>
              <a:buChar char=""/>
            </a:pPr>
            <a:r>
              <a:rPr lang="en-US" sz="1560" dirty="0" smtClean="0">
                <a:latin typeface="Calibri" panose="020F0502020204030204" pitchFamily="34" charset="0"/>
              </a:rPr>
              <a:t>It is often necessary to use a User ID or login ID as well as a password. This gives an additional security level since the user ID and password must match up.</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157</a:t>
            </a:r>
            <a:endParaRPr lang="en-GB" sz="1000" b="1" dirty="0">
              <a:latin typeface="Arial" panose="020B0604020202020204" pitchFamily="34" charset="0"/>
              <a:cs typeface="Arial" panose="020B0604020202020204" pitchFamily="34" charset="0"/>
            </a:endParaRPr>
          </a:p>
        </p:txBody>
      </p:sp>
      <p:pic>
        <p:nvPicPr>
          <p:cNvPr id="12290" name="Picture 2" descr="http://edeca.net/wp/wp-content/uploads/2011/11/password_strength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5823" y="1132690"/>
            <a:ext cx="2034650" cy="18642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8223" y="3207858"/>
            <a:ext cx="2232249" cy="725198"/>
          </a:xfrm>
          <a:prstGeom prst="rect">
            <a:avLst/>
          </a:prstGeom>
        </p:spPr>
      </p:pic>
      <p:sp>
        <p:nvSpPr>
          <p:cNvPr id="8" name="AutoShape 8" descr="data:image/jpeg;base64,/9j/4AAQSkZJRgABAQAAAQABAAD/2wCEAAkGBxQTERIUExMWFhUWGBUXGRYWFRgWGRYWGhUXFxkXFBUYHCkgGhsmHRcYITIjJikrLi4uGB8zOD8tOCguLisBCgoKDg0OGxAQGywmHCQzNywsLiw3LCwuLzQsMDgyLSwsLCsvLSwsLDQ4LC81LCwsLDQsLCwsNCw0LCwsLywsLP/AABEIAKcBLgMBIgACEQEDEQH/xAAbAAEAAQUBAAAAAAAAAAAAAAAABAECAwUHBv/EAEEQAAICAQIDAwkGBAYBBAMAAAECABEDEiEEBTEiQVEGExVTYYGSstEyMzRxc5EUI3KzQlKhscHh8ENiovEHgpP/xAAZAQEAAwEBAAAAAAAAAAAAAAAAAQIEBQP/xAAwEQACAQEHAgQGAgMBAAAAAAAAARECAwQSITFBURQyE1Jh8CIjM0KBocHhYnGxBf/aAAwDAQACEQMRAD8A7jERAEREAREQBERAEREAREQBERAEREAREQBERAEREAREQBERAEREAREQBERAEREAREQBERAEREAREQBETFl4hF+0yrfiQP8AeIBruY+UnDYOIxcPkyqubLWhLFm3CDbusnbx0tXQzbTzfH8m4XNxmLi3znXiCaVGfSgK+d3Kg7353e+uhR0sHefx2L1ifGv1k4XwRKJE8tg8veFbDky1lCpjw5dJQFnTM5TFoVSbZmUgKaN909D/AB2L1ifGv1mgxeTvALhwYAU83hZXoOo84yIyqcxWi5GrVv8A4gD3RhfAlEnifKzh1y8PiGtzxCpkQooYebdgqvV2wsi9IbSNzQ3mHD5acOzZwBkrA4xu2kFQ3nhhN01pTG6cKSvaFjeRm8mOCrAvn20YSmnH55SlY8pzYxpPTSxoFaJUAEkCXZPJrgmbiC+Zn8/iy4TqzKdGPK2t1Q9ftURqLaaAFDaML4Eoy4vLnhWVmU5CBqFBLJYZkwooF9Xd10+IN7Sufy1wIBqTKr+cfE2JlRXR0xDMQxL6fuyGBDEGxW+0j4fJXl6jMFYL51OFQlcoBX+FAGBkI+yy6VN9+kSuTyY4FxWbJ54l8mRzlyIxyPkwjAS9AAUgAGkCtIqML4EomJ5XYC2MBcunIOHIyaKRf4nbCHs6lLGh02JF1c9BPM+g+FORHbiHfSMFq2ZSuRsB1YnyULZg3a60SBc338di9Ynxr9YwvgSiREj/AMdi9Ynxr9Y/jsXrE+NfrGF8CUSJqef82fB5hMWMZMufJ5pFdzjSxjyZWL5ArEALjbopJND2id/HYvWJ8a/WROZY+F4hNGY4nUEMAzLsw6MpuwdzuPExhfAlGk4vy3GJhjyYCMhx8G9KzZF1cRnyYWU5ceMooTRYYkaroVUt4jy9xrl5ljGMMeDw5Mq1lX+ccSasyaQCcelii2buzQ2m5Tg+DC6QuALpxJQKgaMTF8SgDuVmJHhcsfl/BFdJXAVrMKtema/Og7769RvxuML4Eo0+Hy686g8zhDZGyrgCZMugJk/h2z5VzkIxQ4xjdSArEkDxsXJ5ZuzcKuPh1Y5kLMRkzOuMrm80wBw8M9017v5sbb1vW34jgOCcZAy4CMjrkbdQTkUBVewbDAADUN9pi9E8B/L7GAebBCUVGkFtZAo97bnxO8YXwJRj575Rvg4vhuGTCHOZWYsWyjQFyYsfTFhyetBttKityJpsH/5E7fFh+HpOGTi8hZMjs1cPmOIalbEqDzhDFdLv9lgaqetOThzkGXVj84FZA+pbCMVZlBvoSin3CRf4Lgv8uDpmG5U2MzasykHqHbcg7ExhfAlGj5h5bvw4yDiOGVcmN+G1jHn84i4M/nP5us4lNoMOQldI2UG95s+Q+Up4rhM3EJhrS2UIhyADIqi0cuQAgdSrd9A98vw8o4BcbYwmDQxthanUdBTtWbNIdI8BtJC8NwgwvhAwjE4IbGGXSwKhSCL6aQB+QjC+BKNHg8t2I4UnhwFzMA7DKSFVuKHC4smG8YOVHZlcE6OwQd+kzZPLBwmdv4R7xcZj4Ug5EFK4wEZnIJofzhSrqPS6s6dinLeBBwkLgvDfmzanRZDHTZ8QD+YB7pIfFwpGQHzRGR1yONS9rIujS7b7kebT4RGF8CUbOJH/AI7F6xPjX6x/HYvWJ8a/WML4EokRMKcXjY0HQk9wYE/tczQ1BMiIiQBERAEREAREQBPBeXf4lf0l+d572eC8u/xK/pL8+Sa7l9Uz3rsNBw+AuyqtWTW5AHvJlOIxaGZTVqSprxBraURqII7iD+28rnylmZj1Ylj+ZNmdfOfQ52UGbmOILlYKKArb/wDUGWcNwrZCQgBIFmyFAFgWSxA6kfvM3Nvvn93yiWcFxZxlyADqXT2gCB2la6Ox+z/rKpvAo1LOMWZcvLch6J/i0Va3rsiiLsbgiztDctyAOSmyVqOpaFi9t99t9rl55tlK6SwI1a91U9rUXs2N9yf3lW5vlOvtDtjSeyPs6dNA14GR8z0/ZPwepY3K8or+WdzQ6bnUq7b77so98tPLcna7P2QCSGUijYGkg01kEbXuJeebZaUa9lKFdhsU2X/zvlmTj3N7gDs7KoUDSSV0gDbdiffC8TeP2Pg9SnGcC2LTrq2DGgQapipBI2uxI1SRxfGNkILVtdUoUbksdgO8kn3zBL0zGepVxORn4fECmYkbqqkewnIi/wCxMj1JfCfd5/6F/vY5Fhav3sHsX4cDNsqlvyFzL6Pyerb4TMKZCPssy/0sV/2l38Tk9Zk//o/1mW26rF8rBh9Zn9FqfDj4pkxlaJBG4298pUr/AOf/AHE1qYzKE3Hyty2ns3eFepq8q6l7vDr/AMyrcpcfbKoACSWulrIce+kEm2G1XtvA5q400FtTjN6d2OMUmvfeht3SnpXJShtLAIEphYKhtQ1e0Gt/ZPL5hf4Bj5TkYWoBW8gLCyo82uoksBVEHbxlqcsc+Z6fzjS79DYHa2263+UDmT+I65D0oXkXS2w26DbwmT0vk7O4pGRlFbKUFCvZXXxk/M9B8BQ8ocHtaVABJJvan0bhQSSW6UDdyo5Q+nI1rSEqaDtdKGsFUIAo9TUoObZOzdMFUJTDqobULo3YIFEUdoyc1dteoI2sljYOx0hdqPgBI+YT8BZn5cVTVqQ7ISATah11LqBAHTwJkOpLz8ezJpIUCkBIFFgi6V1H2CRZenFGZSqNilRUrEsVJvJPxOD9RPmE6lOW8k/E4P1E+YTqU5d/7kb7p2sRETAaxERAEREAREQBPBeXf4lf0l+fJPezwXl3+JX9JfnyTXcvqme9dhpuWEedTUyqLNsy6gNjvp7z4e2pTmbg5chXSFJNafs17Nh/sJj4fGGZVLBQTVkE17h+0rxvDnG7oTZUkWOhqdbLH6nPzwmbm33z+75RHKuIVMqswGncGxqqx1A8frHNvvn93yiWcv4XzrhNQWwdyCbodAB3yuXh56QWzx5ckzBxCjDiXzihg4JvGScYBbf7NPd2dzsFFbTNn4vAf4nrqdQFYL2bASwt0RbBtyNxXfsYGPhFONchyVbBSNB2u70m+0QACQB/iG8z5eTsBmYG1xgEGvt2FNCiRsGBJsjp1u5Rqidfc/6LJ1RobIcxwedDEitGmwp0r/MB2BQnVoBvYi9romecbqa6TbjkXb0jICNN6gFIvWE0r299z4g+y6Bj8Py0MMf8whncpRTpQtiDq3Asdw6+wxQ7OnRitV1ao18TPxvD+bdku6reqsEAjvI7+4keFzBPdOVKPJqMiVwn3ef+hf72ORZK4T7vP/Qv97HIsqtX72Jexm4ZkBPnFZh3aTW8kee4f1WT4xI3DcK+QkItkb9QP95I9EZvVn91+s5t6quitPm2+GrjHh/Uo9rPxMPw0yv9SQ2O5rYWaHgL2lJVlokHqCQfzBoyk6dMQoPBm7xZMIZGJQhn4Y6dJtQiVl1iqAJ8LuVOfDt5sojHHsXWwjnKWZT2TfZJANHapDx8qJbTqH2sC3R/9VdQPulcnKCu+RgqgFiaLbecOMUB1vqD4GeEUTqe01cEjFnwV2gCdXEUQNK0cYCWhUmiegsVKo/Dj+GFi8bprJTZ1btOb3LBTtuBse+RsPKGZdSkFQcoLC6/lqGvffe9panKmIwGwPPEKP8A22RWr8wbHsiKPN7z/siauCd5/B2SmlGKH7SghHOXUy2VI+zYUkHapVs2HTmCsll2IJCranGv2bxHbVew0yI3JmU9tgBRJIBb/wBTza6QPtaiQR7DHoc6cjFq0MV+w1mlDWQaK7EdRIijkma+C7jsuM4gAUJ04dIVaZSEAya20i7PtO81Um8Ry/SmoOCQMbMtEFRkUMu/Q9akKe1nEZHnXM5iIiXKE3kn4nB+onzCdSnLeSficH6ifMJ1Kcu/9yN907WIiJgNYiIgCIiAIiIAngvLv8Sv6S/PknvZ4Ly7/Er+kvz5JruX1TPeuw0GDMUYMvUX1AI3FEEHYijHEZmdmZjbHcn/AKEycBkRcitkBZRvQrc91g9RdbS7mmVXzZWS9LMzCxR3N9J1vu0/Jz/t1LubffP7vlEjYshUhlNEdDJPNvvn93yiX8nzYkyXmXUtdNIazqF7N7L/AOpCcUabEvvMScfkCoocgIbXYbGybBq+pMo3G5Dr7bdoU2+xGwqhsBsB7pPXjcPm8SsurQVFaQDp88ztT3ZBVq0+JmJuNUefC1pyIF2xqlsCp6A9kbHp1PdKp/4lvyYPSWbUG1tqqgdul30rfcXfWxcwpxLgqQx7FlfZZs/vNsvM1DYD53J/LU2Sm9nR2dnHYIWqFVXfZmnzsCzEXRYkX1omxdSac9iKstxmylmLMbJ7/wDQf6SyInoUJXCfd5/6F/vY5FkrhPu8/wDQv97HIsqtX72JewuU1QwmNjfj3dxmC9WttRbUU0USnq4f7cZFZa0MsSglZ0QSxzLJ2e0OyVIOlbtBSajVtQ2F3KLzHINPavSugAqrDTdhSGBBF779JFiVwU8FsT5JB47Jd6t7c2QOuQaXPTvH/Uv9KZdv5h7JRgNiFKClKrVCh4de+5IwcTjGIW1MqZk06T2jk+yQelC+/wAI5zzIZaVR2VNhiST9kCgD9kbdJTVxhL6KcRGXmOQaRqsKugBlVhou9JBFEX49KENzHIdVlTqOo6seNt6C2LXs7ADaukcdxAcYqoFU0kAUL845H57EbyLLKlPOCrb5JGbjnZQrMNI0jZVBOkaV1EC2oeJMjxEskloVbb1EREkgm8k/E4P1E+YTqU5byT8Tg/UT5hOpTl3/ALkb7p2sRETAaxERAEREAREQBPBeXf4lf0l+fJPezwXl3+JX9JfnyTXcvqme9dho+CwB3VWYIDdsaoAAnvI8PGOO4fzbum/Z8aFirB2JHf4mWYMjKwKEhh0I6302lM+RmLFiSxuyet+2dbPF6HPyj1JPNvvn93yiWcFwhyEgELQsk3W7Ko6Anqwl/Nvvn93yiYMGdkbUjFT4gke7bukKcCglxick9OR5CGa1pSwJs7aWZW7u7Tf5MJRuTsK1Og7LMdydIVVYggC7ph0vvkJ+LcljqI1FiQCQLb7Ww232/YSoz5GpdTttpAsnY/4QPDptIivdkzRwS25UequpARHbqNIbGz+HTavzZfGa6Z14x9LLqsMqrvuQgOoKp7hdbeyYJalVblao2EREsVJXCfd5/wChf72ORZK4T7vP/Qv97HIsqtX72LPYwcZn0IxsA0avx7hNRwvNXLqGYBb32r/Wbx0BBBFg9xkLh+VIrFuvgD3fWY7zZW9VrS7OqKd/75Oz/wCferjZ3a1ot6Jrfa4T2jJtZRr7gnAysRNxxRJ/A8vXIqkuQzOyKNNglUVu02oUO1XQyEEPge7u8en7zPw/EZQuhGYBrOlb32o1XsFe6VqmMmTTE5kleWr0OQhguJ37HZCZCgtW1bka1NUL38JIyeT5XTqerZUI0/ZdnQBev+V9XuqaxuJyFAhZig6LvW29e6+ndLm4zKTZdiSwfv3ddgw8SOkphtOS80cGXmXLjh0216i1GtioIpgfaD7ukw8dwwxsAG1AqjWAQDqUHYHfvljO76VOpqvSNz1NnSPzhg7bkMdIC9CaAFAeyhLKVqyrjZGKJcyEUSCL6WKv8pbLlRERBBN5J+JwfqJ8wnUpy3kn4nB+onzCdSnLv/cjfdO1iIiYDWIiIAiIgCIiAJ4Ly7/Er+kvz5J72eC8u/xK/pL8+Sa7l9Uz3rsNRyrihiyq7A0NXTqLUrY3HS76iWcyzh8rut0xsX16d+5/a5TgcQfIikE6iFpSAbOw3II6yzi1UO4QkoCQCepHianVhY53gwS8MbGfm33z+75RHLOLGJixW7AA2Br+YjHr/wC1WHvjm33z+75RLeC4cP5y+qpqG9C9aLv7O0ZGWBSS5xuCfj5rj16jj/woNlTfSzEqQdgrKQpPXsy3huaqvmux9g4zsF6qchbfruGUb/5Zdl5JpORS5JVVIpe85fNnUL6d/v7qIlH5HuoXICS6rupWtT5Evqe/G235Ty+V7kv8wtbmePRmHmxb9NhS9gLQ3FBTZHX2+Mwc3zqzLoAoKLKigXbtORsDVmh7BM/offTq31ot10DYnybr49nx/eQOLwaGoGwVRgarZkDCx3GjL0KicitWKMzDERPY8iVwn3ef+hf72ORZK4T7vP8A0L/exyLKrV+9iz2M3DZwhJKK99zCwPykj0ivqMXwyA0tY/8AE49/8FXimmuht1cVNemSTS/4SraqnJfwZGNknpZJodBZ6D2SkoJWdlKFBU3OLmmMMrdu9XDsw0igMKaTpOrtX13AlcnNkYVT4yU0syAWH875xig1Dsse6xV+yaWJ5+FSX8Rm4xc2UCtJbtcQdTUXHnECrRBAuxvt+UqvNMQ/hwFcDA6EHsnUOuTbuJYAjc+6RcPAAorWd0zufAHHdD37fvL+bcDjxABXJa91JB20g3sOzuaoyuGiYLTXEklubo1bMhKEMVHRjlGRtIDA6W3sWKvaH5tjK5gNY1uWFgtscarufOgg2Cd9XWa3jeHVBiKsW1pqJIrfWykAeHZkaSrKl6EO0qWps+M5grYtILkkYRpYAKhxppJTtGyfyGxmsiJ6U0qnQo6mxERLFSbyT8Tg/UT5hOpTlvJPxOD9RPmE6lOXf+5G+6drEREwGsREQBERAEREATwXl3+JX9JfnyT3s8F5d/iV/SX58k13L6pnvXYaDArFgE1Fr203d+yt5bkQgkEEEWCCKIPgR3SRy7iRjyK5BIGrYV3qVvfY9eh2PSW8x4gZMjuBQYk0Tc60vFEZHPyw+pk5t98/u+USKoPQd+35yVzb75/d8ojlvG+aYtRNrWzaSO0rbNR/y0fYTIU4FBLjE5MDlgxBJ1Dsnc3ttR/b/SWaj4n9/wDzxm1TnRDKdJpTlbSMhHayFiDYHUaq9syvzZDiyiiGdnITqvaypk7W1GgpF7bbV3yuKpfaThp5NMXN9TfXqf3lpM2789OvUFINVZe2F5VyEBtI7O2kDuB901eZ9TM1VZJrws3UvS29VBFSWzLIiJYoSuE+7z/0L/exyLJXCfd5/wChf72ORZVav3sWexQmWUB3CXmWEE+Hd3/9TBe+p8ajw4w76fy5eXBRzJkiInRJEREAzIcmmhr0NbUNWlgvU10NVue6o4nBkWjkVxq6F1YX+RPWSsPHqMWkq2oLlQEEaaydS212LMs5lzE5TVBVsGgBZOkLbEdTtPNOrFpkXaUakbNjcBdQYAjs6gQCt32b7t728ZjkzmHFK64wuvsg3qINsatr671+wEhy9LbWZFUTkIiJJUREQCbyT8Tg/UT5hOpTlvJPxOD9RPmE6lOXf+5G+6drEREwGsREQBERAEREATwXl3+JX9JfnyT3s8F5d/iV/SX58k13L6pnvXYafleAPlVWBIOrYXZIUkDYEgWB0BlOa8OMeXIimwpIF/7H8unulE4LIfN0h7d6O7Vp6keweMw58RUsrCmFgg9xnVXdM/gwPt0JPNvvn93yiOVYkbKquCQb6Gt62s+Ec2++f3fKJgwcOz2EUsQNRA61YGw79yOkLs/AfeTuE4fERwxIbt5GR+0Bf3dV/lXtH29fdacGIYwxDWMxVqYbrRIC+HdubkLzLVek0TpujRPhfj7IbAw1Wrdn7XZPZ/q8PfIw+on0J/F8NjA4nSDaZQq77aNTDbxO3U+ya2Z8nBZFYKUazuABdir7Nddj3QOEfTq07Ux6jopVW267Fh+8mmEtQ5exgiIlyhK4T7vP/Qv97HIslcJ93n/oX+9jkWVWr97FnsUaWM3h7JeTLdh4Tk36ixd4s3XXD4/ucjzcSXCVlBKzsFhERANng5eGxDJTVozlmHQMn2AT3Xtt33Kc44fDjpUJ1g7iydtINm1FGz3EyEvDuQCAaIZvzCfaPul/E8FkxgF1oHa7B3q6NHY13GecfFnV+D0nLQz8y4MImIhWUsGsMb3FbjYbEG9rH7GQJkzYWXTqBGoWL71sgEezYzHLU6alatRERLFRERAJvJPxOD9RPmE6lOW8k/E4P1E+YTqU5d/7kb7p2sRETAaxERAEREAREQBPBeXf4lf0l+fJPezDm4VHrWitXTUoNfvPawtfDrxQedrZ46YOacPzLSMYK6gnnQe11XIgQgbbUBtI/HcT5x3eq1Hp1oVQF9+wnT/R2H1WP4F+kejsPqsfwL9JsV9oTlUmd3apqJOZ8yyA5XIIINbj+kRwHGebLGtWpdJFldtStsRv/hnTPR2H1WP4F+kejsPqsfwL9I62mIwkdLVMyc+9ONVaFvznnCRYs6y9bHYdojr/AM2yc7YjINCjWANu7sHHft2J8P8AidB9HYfVY/gX6R6Ow+qx/Av0leqsvKW8CvzHP/ThtToXa+pJslFx3v02UbTBm5oW19kdrzvedvOOrn9iv+s6P6Ow+qx/Av0j0dh9Vj+BfpCvdmvtDu9b+45TcXOrejsPqsfwL9I9HYfVY/gX6S/X0+Up0j5OZcM4CZgSLKqB7T51Dt7gT7pGudW9HYfVY/gX6R6Ow+qx/Av0hX+ngnpHycpMsIPs7p1n0dh9Vj+BfpHo7D6rH8C/SeNpb2NpUq6qM1pmV6N8nKbi51b0dh9Vj+BfpHo7D6rH8C/Se3X0+UnpHycpuLnVvR2H1WP4F+kejsPqsfwL9I6+nyjpHyc3xcwAx6dNsFyIraqAXJ9q1rc9a3HWW8w5i2U77L1CiqBoCyQBZ26mdK9HYfVY/gX6R6Ow+qx/Av0lVfKJnCW6aqIxHMOI4kuMYP8AgUrd3fbZr/8AlXumC51b0dh9Vj+BfpHo7D6rH8C/SWV/pX2lXdG9zlNxc6t6Ow+qx/Av0j0dh9Vj+BfpHX0+UdI+TlNxc6t6Ow+qx/Av0j0dh9Vj+BfpHX0+UdI+Tm/JPxOD9RPmE6lI+PgsakFcaAjoQigj3gSRMl4t1atNI0WNl4agRETOewiIgCIiAIiIAiIgCIiAIiIAiIgCIiAIiIAiIgCIiAIiIAiIgCIiAIiIAiIgCIiAIiIAiIgCIiAf/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Title 8"/>
          <p:cNvSpPr>
            <a:spLocks noGrp="1"/>
          </p:cNvSpPr>
          <p:nvPr>
            <p:ph type="title"/>
          </p:nvPr>
        </p:nvSpPr>
        <p:spPr/>
        <p:txBody>
          <a:bodyPr>
            <a:noAutofit/>
          </a:bodyPr>
          <a:lstStyle/>
          <a:p>
            <a:r>
              <a:rPr lang="en-GB" sz="3200" dirty="0"/>
              <a:t>8.4.4 – Additional Protection – </a:t>
            </a:r>
            <a:r>
              <a:rPr lang="en-GB" sz="3200" dirty="0" smtClean="0"/>
              <a:t>Passwords</a:t>
            </a:r>
            <a:endParaRPr lang="en-GB" sz="3200" dirty="0"/>
          </a:p>
        </p:txBody>
      </p:sp>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l="12517" t="10809" r="12385" b="4423"/>
          <a:stretch/>
        </p:blipFill>
        <p:spPr>
          <a:xfrm>
            <a:off x="6547587" y="4149746"/>
            <a:ext cx="2272885" cy="1439494"/>
          </a:xfrm>
          <a:prstGeom prst="rect">
            <a:avLst/>
          </a:prstGeom>
        </p:spPr>
      </p:pic>
      <p:sp>
        <p:nvSpPr>
          <p:cNvPr id="11" name="Rectangle 10"/>
          <p:cNvSpPr/>
          <p:nvPr/>
        </p:nvSpPr>
        <p:spPr>
          <a:xfrm>
            <a:off x="6459893" y="5581689"/>
            <a:ext cx="2432587" cy="1015663"/>
          </a:xfrm>
          <a:prstGeom prst="rect">
            <a:avLst/>
          </a:prstGeom>
        </p:spPr>
        <p:txBody>
          <a:bodyPr wrap="square">
            <a:spAutoFit/>
          </a:bodyPr>
          <a:lstStyle/>
          <a:p>
            <a:pPr algn="ctr"/>
            <a:r>
              <a:rPr lang="en-US" sz="1200" dirty="0">
                <a:solidFill>
                  <a:srgbClr val="002060"/>
                </a:solidFill>
                <a:latin typeface="arial" panose="020B0604020202020204" pitchFamily="34" charset="0"/>
              </a:rPr>
              <a:t>FACT: The worst passwords remain relatively consistent from year-to-year. Here are the list of the Top 10 Worst Passwords of 2012 and how they </a:t>
            </a:r>
            <a:r>
              <a:rPr lang="en-US" sz="1200" dirty="0" smtClean="0">
                <a:solidFill>
                  <a:srgbClr val="002060"/>
                </a:solidFill>
                <a:latin typeface="arial" panose="020B0604020202020204" pitchFamily="34" charset="0"/>
              </a:rPr>
              <a:t>compare.</a:t>
            </a:r>
            <a:endParaRPr lang="en-GB" sz="1200" dirty="0">
              <a:solidFill>
                <a:srgbClr val="002060"/>
              </a:solidFill>
            </a:endParaRPr>
          </a:p>
        </p:txBody>
      </p:sp>
    </p:spTree>
    <p:extLst>
      <p:ext uri="{BB962C8B-B14F-4D97-AF65-F5344CB8AC3E}">
        <p14:creationId xmlns:p14="http://schemas.microsoft.com/office/powerpoint/2010/main" val="375599825"/>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8496944" cy="5509200"/>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00" b="1" dirty="0" smtClean="0">
                <a:solidFill>
                  <a:srgbClr val="F53939"/>
                </a:solidFill>
                <a:latin typeface="Calibri" panose="020F0502020204030204" pitchFamily="34" charset="0"/>
              </a:rPr>
              <a:t>Biometrics</a:t>
            </a:r>
            <a:r>
              <a:rPr lang="en-US" sz="1600" b="1" dirty="0" smtClean="0">
                <a:latin typeface="Calibri" panose="020F0502020204030204" pitchFamily="34" charset="0"/>
              </a:rPr>
              <a:t> – </a:t>
            </a:r>
            <a:r>
              <a:rPr lang="en-US" sz="1600" dirty="0" smtClean="0">
                <a:latin typeface="Calibri" panose="020F0502020204030204" pitchFamily="34" charset="0"/>
              </a:rPr>
              <a:t>These rely on certain unique characteristics of human beings, i.e.:</a:t>
            </a:r>
          </a:p>
          <a:p>
            <a:pPr marL="233363">
              <a:buClr>
                <a:srgbClr val="00B050"/>
              </a:buClr>
              <a:buSzPct val="110000"/>
              <a:tabLst>
                <a:tab pos="2001838" algn="l"/>
                <a:tab pos="4176713" algn="l"/>
              </a:tabLst>
            </a:pPr>
            <a:r>
              <a:rPr lang="en-US" sz="1000" dirty="0">
                <a:solidFill>
                  <a:srgbClr val="00B050"/>
                </a:solidFill>
                <a:latin typeface="Calibri" panose="020F0502020204030204" pitchFamily="34" charset="0"/>
                <a:sym typeface="Wingdings 2" panose="05020102010507070707" pitchFamily="18" charset="2"/>
              </a:rPr>
              <a:t> </a:t>
            </a:r>
            <a:r>
              <a:rPr lang="en-US" sz="1000" dirty="0" smtClean="0">
                <a:solidFill>
                  <a:srgbClr val="00B050"/>
                </a:solidFill>
                <a:latin typeface="Calibri" panose="020F0502020204030204" pitchFamily="34" charset="0"/>
                <a:sym typeface="Wingdings 2" panose="05020102010507070707" pitchFamily="18" charset="2"/>
              </a:rPr>
              <a:t> </a:t>
            </a:r>
            <a:r>
              <a:rPr lang="en-US" sz="1600" dirty="0" smtClean="0">
                <a:latin typeface="Calibri" panose="020F0502020204030204" pitchFamily="34" charset="0"/>
              </a:rPr>
              <a:t>Fingerprint scans	</a:t>
            </a:r>
            <a:r>
              <a:rPr lang="en-US" sz="1000" dirty="0" smtClean="0">
                <a:solidFill>
                  <a:srgbClr val="00B050"/>
                </a:solidFill>
                <a:latin typeface="Calibri" panose="020F0502020204030204" pitchFamily="34" charset="0"/>
                <a:sym typeface="Wingdings 2" panose="05020102010507070707" pitchFamily="18" charset="2"/>
              </a:rPr>
              <a:t>  </a:t>
            </a:r>
            <a:r>
              <a:rPr lang="en-US" sz="1600" dirty="0" smtClean="0">
                <a:latin typeface="Calibri" panose="020F0502020204030204" pitchFamily="34" charset="0"/>
              </a:rPr>
              <a:t>Signature recognition	</a:t>
            </a:r>
            <a:r>
              <a:rPr lang="en-US" sz="1600" dirty="0">
                <a:solidFill>
                  <a:srgbClr val="00B050"/>
                </a:solidFill>
                <a:latin typeface="Calibri" panose="020F0502020204030204" pitchFamily="34" charset="0"/>
                <a:sym typeface="Wingdings 2" panose="05020102010507070707" pitchFamily="18" charset="2"/>
              </a:rPr>
              <a:t> </a:t>
            </a:r>
            <a:r>
              <a:rPr lang="en-US" sz="1000" dirty="0">
                <a:solidFill>
                  <a:srgbClr val="00B050"/>
                </a:solidFill>
                <a:latin typeface="Calibri" panose="020F0502020204030204" pitchFamily="34" charset="0"/>
                <a:sym typeface="Wingdings 2" panose="05020102010507070707" pitchFamily="18" charset="2"/>
              </a:rPr>
              <a:t> </a:t>
            </a:r>
            <a:r>
              <a:rPr lang="en-US" sz="1000" dirty="0" smtClean="0">
                <a:solidFill>
                  <a:srgbClr val="00B050"/>
                </a:solidFill>
                <a:latin typeface="Calibri" panose="020F0502020204030204" pitchFamily="34" charset="0"/>
                <a:sym typeface="Wingdings 2" panose="05020102010507070707" pitchFamily="18" charset="2"/>
              </a:rPr>
              <a:t> </a:t>
            </a:r>
            <a:r>
              <a:rPr lang="en-US" sz="1600" dirty="0" smtClean="0">
                <a:latin typeface="Calibri" panose="020F0502020204030204" pitchFamily="34" charset="0"/>
              </a:rPr>
              <a:t>Retina scans</a:t>
            </a:r>
          </a:p>
          <a:p>
            <a:pPr marL="233363">
              <a:buClr>
                <a:srgbClr val="00B050"/>
              </a:buClr>
              <a:buSzPct val="110000"/>
              <a:tabLst>
                <a:tab pos="2001838" algn="l"/>
                <a:tab pos="4176713" algn="l"/>
              </a:tabLst>
            </a:pPr>
            <a:r>
              <a:rPr lang="en-US" sz="1000" dirty="0">
                <a:solidFill>
                  <a:srgbClr val="00B050"/>
                </a:solidFill>
                <a:latin typeface="Calibri" panose="020F0502020204030204" pitchFamily="34" charset="0"/>
                <a:sym typeface="Wingdings 2" panose="05020102010507070707" pitchFamily="18" charset="2"/>
              </a:rPr>
              <a:t> </a:t>
            </a:r>
            <a:r>
              <a:rPr lang="en-US" sz="1000" dirty="0" smtClean="0">
                <a:solidFill>
                  <a:srgbClr val="00B050"/>
                </a:solidFill>
                <a:latin typeface="Calibri" panose="020F0502020204030204" pitchFamily="34" charset="0"/>
                <a:sym typeface="Wingdings 2" panose="05020102010507070707" pitchFamily="18" charset="2"/>
              </a:rPr>
              <a:t> </a:t>
            </a:r>
            <a:r>
              <a:rPr lang="en-US" sz="1600" dirty="0" smtClean="0">
                <a:latin typeface="Calibri" panose="020F0502020204030204" pitchFamily="34" charset="0"/>
              </a:rPr>
              <a:t>Iris recognition	</a:t>
            </a:r>
            <a:r>
              <a:rPr lang="en-US" sz="1000" dirty="0" smtClean="0">
                <a:solidFill>
                  <a:srgbClr val="00B050"/>
                </a:solidFill>
                <a:latin typeface="Calibri" panose="020F0502020204030204" pitchFamily="34" charset="0"/>
                <a:sym typeface="Wingdings 2" panose="05020102010507070707" pitchFamily="18" charset="2"/>
              </a:rPr>
              <a:t>  </a:t>
            </a:r>
            <a:r>
              <a:rPr lang="en-US" sz="1600" dirty="0" smtClean="0">
                <a:latin typeface="Calibri" panose="020F0502020204030204" pitchFamily="34" charset="0"/>
              </a:rPr>
              <a:t>Face recognition	</a:t>
            </a:r>
            <a:r>
              <a:rPr lang="en-US" sz="1600" dirty="0">
                <a:solidFill>
                  <a:srgbClr val="00B050"/>
                </a:solidFill>
                <a:latin typeface="Calibri" panose="020F0502020204030204" pitchFamily="34" charset="0"/>
                <a:sym typeface="Wingdings 2" panose="05020102010507070707" pitchFamily="18" charset="2"/>
              </a:rPr>
              <a:t> </a:t>
            </a:r>
            <a:r>
              <a:rPr lang="en-US" sz="1000" dirty="0">
                <a:solidFill>
                  <a:srgbClr val="00B050"/>
                </a:solidFill>
                <a:latin typeface="Calibri" panose="020F0502020204030204" pitchFamily="34" charset="0"/>
                <a:sym typeface="Wingdings 2" panose="05020102010507070707" pitchFamily="18" charset="2"/>
              </a:rPr>
              <a:t> </a:t>
            </a:r>
            <a:r>
              <a:rPr lang="en-US" sz="1000" dirty="0" smtClean="0">
                <a:solidFill>
                  <a:srgbClr val="00B050"/>
                </a:solidFill>
                <a:latin typeface="Calibri" panose="020F0502020204030204" pitchFamily="34" charset="0"/>
                <a:sym typeface="Wingdings 2" panose="05020102010507070707" pitchFamily="18" charset="2"/>
              </a:rPr>
              <a:t> </a:t>
            </a:r>
            <a:r>
              <a:rPr lang="en-US" sz="1600" dirty="0" smtClean="0">
                <a:latin typeface="Calibri" panose="020F0502020204030204" pitchFamily="34" charset="0"/>
              </a:rPr>
              <a:t>Voice recognition</a:t>
            </a:r>
          </a:p>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Biometrics is used in a number of applications as a security device, i.e. some of the latest mobile phones use fingerprint matching before they can be operated; some pharmaceutical companies use face recognition or retina scans to allow entry to secure areas.</a:t>
            </a:r>
          </a:p>
          <a:p>
            <a:pPr marL="234950" indent="-234950">
              <a:buClr>
                <a:srgbClr val="00B050"/>
              </a:buClr>
              <a:buSzPct val="93000"/>
              <a:buFont typeface="Wingdings 3" panose="05040102010807070707" pitchFamily="18" charset="2"/>
              <a:buChar char=""/>
            </a:pPr>
            <a:r>
              <a:rPr lang="en-US" sz="1600" b="1" dirty="0" smtClean="0">
                <a:latin typeface="Calibri" panose="020F0502020204030204" pitchFamily="34" charset="0"/>
              </a:rPr>
              <a:t>Fingerprint Scans</a:t>
            </a:r>
            <a:r>
              <a:rPr lang="en-US" sz="1600" dirty="0" smtClean="0">
                <a:latin typeface="Calibri" panose="020F0502020204030204" pitchFamily="34" charset="0"/>
              </a:rPr>
              <a:t> – Images of fingerprints are compared against previously scanned fingerprints stored in a database; if they match then access is allowed. </a:t>
            </a:r>
            <a:r>
              <a:rPr lang="en-US" sz="1600" dirty="0">
                <a:latin typeface="Calibri" panose="020F0502020204030204" pitchFamily="34" charset="0"/>
              </a:rPr>
              <a:t>The system compared patterns of ‘ridges’ and ‘valleys</a:t>
            </a:r>
            <a:r>
              <a:rPr lang="en-US" sz="1600" dirty="0" smtClean="0">
                <a:latin typeface="Calibri" panose="020F0502020204030204" pitchFamily="34" charset="0"/>
              </a:rPr>
              <a:t>’, which are fairly unique (accuracy is about 1 in 500)</a:t>
            </a:r>
          </a:p>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An example of this would be a security method for entering a building. Fingerprint scanning techniques have the following application advantages:</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Everybody’s fingerprints are unique, therefor this technique would improve security since it would be difficult to replicate.</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Other security devices (such as magnetic cards) can be lost or stolen, which makes them less effective.</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It would be impossible to ‘sign in’ for someone else since the fingerprints would </a:t>
            </a:r>
            <a:br>
              <a:rPr lang="en-US" sz="1600" dirty="0" smtClean="0">
                <a:latin typeface="Calibri" panose="020F0502020204030204" pitchFamily="34" charset="0"/>
              </a:rPr>
            </a:br>
            <a:r>
              <a:rPr lang="en-US" sz="1600" dirty="0" smtClean="0">
                <a:latin typeface="Calibri" panose="020F0502020204030204" pitchFamily="34" charset="0"/>
              </a:rPr>
              <a:t>match up to one person only in the database</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Fingerprints can’t be misplaced.</a:t>
            </a:r>
          </a:p>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Disadvantages include:</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Relatively expensive to install and set up</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If a person’s fingers are damaged through an injury, this can have an effect on accuracy</a:t>
            </a:r>
          </a:p>
          <a:p>
            <a:pPr marL="568325" indent="-285750">
              <a:buClr>
                <a:srgbClr val="00B050"/>
              </a:buClr>
              <a:buSzPct val="110000"/>
              <a:buFont typeface="Arial" panose="020B0604020202020204" pitchFamily="34" charset="0"/>
              <a:buChar char="•"/>
            </a:pPr>
            <a:r>
              <a:rPr lang="en-US" sz="1600" dirty="0" smtClean="0">
                <a:latin typeface="Calibri" panose="020F0502020204030204" pitchFamily="34" charset="0"/>
              </a:rPr>
              <a:t>Some people will regard it as an infringement of liberties.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157</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3200" dirty="0"/>
              <a:t>8.4.4 – Additional Protection – </a:t>
            </a:r>
            <a:r>
              <a:rPr lang="en-GB" sz="3200" dirty="0" smtClean="0"/>
              <a:t>Biometrics</a:t>
            </a:r>
            <a:endParaRPr lang="en-GB" sz="3200"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0112" y="5129942"/>
            <a:ext cx="1990932" cy="963354"/>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10789" r="8051"/>
          <a:stretch/>
        </p:blipFill>
        <p:spPr>
          <a:xfrm>
            <a:off x="7715061" y="4710244"/>
            <a:ext cx="1177419" cy="1383052"/>
          </a:xfrm>
          <a:prstGeom prst="rect">
            <a:avLst/>
          </a:prstGeom>
        </p:spPr>
      </p:pic>
    </p:spTree>
    <p:extLst>
      <p:ext uri="{BB962C8B-B14F-4D97-AF65-F5344CB8AC3E}">
        <p14:creationId xmlns:p14="http://schemas.microsoft.com/office/powerpoint/2010/main" val="3301588844"/>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8496944" cy="1477328"/>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b="1" dirty="0" smtClean="0">
                <a:latin typeface="Calibri" panose="020F0502020204030204" pitchFamily="34" charset="0"/>
              </a:rPr>
              <a:t>Retina Scans</a:t>
            </a:r>
            <a:r>
              <a:rPr lang="en-US" dirty="0" smtClean="0">
                <a:latin typeface="Calibri" panose="020F0502020204030204" pitchFamily="34" charset="0"/>
              </a:rPr>
              <a:t> – These use Infrared light to scan the unique pattern of blood vessels in the retina (at the back of the eye). It is un unpleasant technique, requiring a person to sit totally still for 10-15 seconds while the scan takes place. It is very secure as nobody has yet found a way to duplicate blood vessel patterns (the accuracy is about 1 in 10m)</a:t>
            </a:r>
          </a:p>
          <a:p>
            <a:pPr marL="234950" indent="-234950">
              <a:buClr>
                <a:srgbClr val="00B050"/>
              </a:buClr>
              <a:buSzPct val="93000"/>
              <a:buFont typeface="Wingdings 3" panose="05040102010807070707" pitchFamily="18" charset="2"/>
              <a:buChar char=""/>
            </a:pPr>
            <a:r>
              <a:rPr lang="en-US" b="1" dirty="0" smtClean="0">
                <a:latin typeface="Calibri" panose="020F0502020204030204" pitchFamily="34" charset="0"/>
              </a:rPr>
              <a:t>Table 8.3 </a:t>
            </a:r>
            <a:r>
              <a:rPr lang="en-US" dirty="0" smtClean="0">
                <a:latin typeface="Calibri" panose="020F0502020204030204" pitchFamily="34" charset="0"/>
              </a:rPr>
              <a:t>– Comparison of the common biometric techniques.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157</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3200" dirty="0"/>
              <a:t>8.4.4 – Additional Protection – </a:t>
            </a:r>
            <a:r>
              <a:rPr lang="en-GB" sz="3200" dirty="0" smtClean="0"/>
              <a:t>Biometrics</a:t>
            </a:r>
            <a:endParaRPr lang="en-GB" sz="3200" dirty="0"/>
          </a:p>
        </p:txBody>
      </p:sp>
      <p:graphicFrame>
        <p:nvGraphicFramePr>
          <p:cNvPr id="2" name="Table 1"/>
          <p:cNvGraphicFramePr>
            <a:graphicFrameLocks noGrp="1"/>
          </p:cNvGraphicFramePr>
          <p:nvPr>
            <p:extLst>
              <p:ext uri="{D42A27DB-BD31-4B8C-83A1-F6EECF244321}">
                <p14:modId xmlns:p14="http://schemas.microsoft.com/office/powerpoint/2010/main" val="456441259"/>
              </p:ext>
            </p:extLst>
          </p:nvPr>
        </p:nvGraphicFramePr>
        <p:xfrm>
          <a:off x="343159" y="2708920"/>
          <a:ext cx="8405304" cy="3611880"/>
        </p:xfrm>
        <a:graphic>
          <a:graphicData uri="http://schemas.openxmlformats.org/drawingml/2006/table">
            <a:tbl>
              <a:tblPr firstRow="1" bandRow="1">
                <a:tableStyleId>{5C22544A-7EE6-4342-B048-85BDC9FD1C3A}</a:tableStyleId>
              </a:tblPr>
              <a:tblGrid>
                <a:gridCol w="1348521"/>
                <a:gridCol w="1453247"/>
                <a:gridCol w="1211049"/>
                <a:gridCol w="1368152"/>
                <a:gridCol w="1224136"/>
                <a:gridCol w="1800199"/>
              </a:tblGrid>
              <a:tr h="206276">
                <a:tc>
                  <a:txBody>
                    <a:bodyPr/>
                    <a:lstStyle/>
                    <a:p>
                      <a:r>
                        <a:rPr lang="en-US" sz="1500" kern="1200" dirty="0" smtClean="0">
                          <a:solidFill>
                            <a:schemeClr val="tx1"/>
                          </a:solidFill>
                          <a:latin typeface="Calibri" panose="020F0502020204030204" pitchFamily="34" charset="0"/>
                          <a:ea typeface="+mn-ea"/>
                          <a:cs typeface="+mn-cs"/>
                        </a:rPr>
                        <a:t>Biometric Technique</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Comparative accuracy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Comparative cost</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Devices needed</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Social Acceptability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What can interfere with the process</a:t>
                      </a:r>
                      <a:endParaRPr lang="en-GB" sz="1500" kern="1200" dirty="0">
                        <a:solidFill>
                          <a:schemeClr val="tx1"/>
                        </a:solidFill>
                        <a:latin typeface="Calibri" panose="020F0502020204030204" pitchFamily="34" charset="0"/>
                        <a:ea typeface="+mn-ea"/>
                        <a:cs typeface="+mn-cs"/>
                      </a:endParaRPr>
                    </a:p>
                  </a:txBody>
                  <a:tcPr/>
                </a:tc>
              </a:tr>
              <a:tr h="206276">
                <a:tc>
                  <a:txBody>
                    <a:bodyPr/>
                    <a:lstStyle/>
                    <a:p>
                      <a:r>
                        <a:rPr lang="en-US" sz="1500" kern="1200" dirty="0" smtClean="0">
                          <a:solidFill>
                            <a:schemeClr val="tx1"/>
                          </a:solidFill>
                          <a:latin typeface="Calibri" panose="020F0502020204030204" pitchFamily="34" charset="0"/>
                          <a:ea typeface="+mn-ea"/>
                          <a:cs typeface="+mn-cs"/>
                        </a:rPr>
                        <a:t>Fingerprint scans</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 accuracy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Medium</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Scanner</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Medium</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Damaged fingers (e.g. cuts)</a:t>
                      </a:r>
                      <a:endParaRPr lang="en-GB" sz="1500" kern="1200" dirty="0">
                        <a:solidFill>
                          <a:schemeClr val="tx1"/>
                        </a:solidFill>
                        <a:latin typeface="Calibri" panose="020F0502020204030204" pitchFamily="34" charset="0"/>
                        <a:ea typeface="+mn-ea"/>
                        <a:cs typeface="+mn-cs"/>
                      </a:endParaRPr>
                    </a:p>
                  </a:txBody>
                  <a:tcPr/>
                </a:tc>
              </a:tr>
              <a:tr h="206276">
                <a:tc>
                  <a:txBody>
                    <a:bodyPr/>
                    <a:lstStyle/>
                    <a:p>
                      <a:r>
                        <a:rPr lang="en-US" sz="1500" kern="1200" dirty="0" smtClean="0">
                          <a:solidFill>
                            <a:schemeClr val="tx1"/>
                          </a:solidFill>
                          <a:latin typeface="Calibri" panose="020F0502020204030204" pitchFamily="34" charset="0"/>
                          <a:ea typeface="+mn-ea"/>
                          <a:cs typeface="+mn-cs"/>
                        </a:rPr>
                        <a:t>Signature recognition</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 accuracy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Medium</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An optical</a:t>
                      </a:r>
                      <a:r>
                        <a:rPr lang="en-US" sz="1500" kern="1200" baseline="0" dirty="0" smtClean="0">
                          <a:solidFill>
                            <a:schemeClr val="tx1"/>
                          </a:solidFill>
                          <a:latin typeface="Calibri" panose="020F0502020204030204" pitchFamily="34" charset="0"/>
                          <a:ea typeface="+mn-ea"/>
                          <a:cs typeface="+mn-cs"/>
                        </a:rPr>
                        <a:t> pen</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Signatures can change with time</a:t>
                      </a:r>
                      <a:endParaRPr lang="en-GB" sz="1500" kern="1200" dirty="0">
                        <a:solidFill>
                          <a:schemeClr val="tx1"/>
                        </a:solidFill>
                        <a:latin typeface="Calibri" panose="020F0502020204030204" pitchFamily="34" charset="0"/>
                        <a:ea typeface="+mn-ea"/>
                        <a:cs typeface="+mn-cs"/>
                      </a:endParaRPr>
                    </a:p>
                  </a:txBody>
                  <a:tcPr/>
                </a:tc>
              </a:tr>
              <a:tr h="206276">
                <a:tc>
                  <a:txBody>
                    <a:bodyPr/>
                    <a:lstStyle/>
                    <a:p>
                      <a:r>
                        <a:rPr lang="en-US" sz="1500" kern="1200" dirty="0" smtClean="0">
                          <a:solidFill>
                            <a:schemeClr val="tx1"/>
                          </a:solidFill>
                          <a:latin typeface="Calibri" panose="020F0502020204030204" pitchFamily="34" charset="0"/>
                          <a:ea typeface="+mn-ea"/>
                          <a:cs typeface="+mn-cs"/>
                        </a:rPr>
                        <a:t>Retina Scans</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 accuracy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Digital Camera</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Low</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Irritation of the eye</a:t>
                      </a:r>
                      <a:endParaRPr lang="en-GB" sz="1500" kern="1200" dirty="0">
                        <a:solidFill>
                          <a:schemeClr val="tx1"/>
                        </a:solidFill>
                        <a:latin typeface="Calibri" panose="020F0502020204030204" pitchFamily="34" charset="0"/>
                        <a:ea typeface="+mn-ea"/>
                        <a:cs typeface="+mn-cs"/>
                      </a:endParaRPr>
                    </a:p>
                  </a:txBody>
                  <a:tcPr/>
                </a:tc>
              </a:tr>
              <a:tr h="206276">
                <a:tc>
                  <a:txBody>
                    <a:bodyPr/>
                    <a:lstStyle/>
                    <a:p>
                      <a:r>
                        <a:rPr lang="en-US" sz="1500" kern="1200" dirty="0" smtClean="0">
                          <a:solidFill>
                            <a:schemeClr val="tx1"/>
                          </a:solidFill>
                          <a:latin typeface="Calibri" panose="020F0502020204030204" pitchFamily="34" charset="0"/>
                          <a:ea typeface="+mn-ea"/>
                          <a:cs typeface="+mn-cs"/>
                        </a:rPr>
                        <a:t>Iris Recognition</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 accuracy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Digital Camera</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Low</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Wearing of</a:t>
                      </a:r>
                      <a:r>
                        <a:rPr lang="en-US" sz="1500" kern="1200" baseline="0" dirty="0" smtClean="0">
                          <a:solidFill>
                            <a:schemeClr val="tx1"/>
                          </a:solidFill>
                          <a:latin typeface="Calibri" panose="020F0502020204030204" pitchFamily="34" charset="0"/>
                          <a:ea typeface="+mn-ea"/>
                          <a:cs typeface="+mn-cs"/>
                        </a:rPr>
                        <a:t> glasses</a:t>
                      </a:r>
                      <a:endParaRPr lang="en-GB" sz="1500" kern="1200" dirty="0">
                        <a:solidFill>
                          <a:schemeClr val="tx1"/>
                        </a:solidFill>
                        <a:latin typeface="Calibri" panose="020F0502020204030204" pitchFamily="34" charset="0"/>
                        <a:ea typeface="+mn-ea"/>
                        <a:cs typeface="+mn-cs"/>
                      </a:endParaRPr>
                    </a:p>
                  </a:txBody>
                  <a:tcPr/>
                </a:tc>
              </a:tr>
              <a:tr h="206276">
                <a:tc>
                  <a:txBody>
                    <a:bodyPr/>
                    <a:lstStyle/>
                    <a:p>
                      <a:r>
                        <a:rPr lang="en-US" sz="1500" kern="1200" dirty="0" smtClean="0">
                          <a:solidFill>
                            <a:schemeClr val="tx1"/>
                          </a:solidFill>
                          <a:latin typeface="Calibri" panose="020F0502020204030204" pitchFamily="34" charset="0"/>
                          <a:ea typeface="+mn-ea"/>
                          <a:cs typeface="+mn-cs"/>
                        </a:rPr>
                        <a:t>Face Recognition</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Medium-Low accuracy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Medium</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Digital Camera</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Facial hair or glasses</a:t>
                      </a:r>
                      <a:endParaRPr lang="en-GB" sz="1500" kern="1200" dirty="0">
                        <a:solidFill>
                          <a:schemeClr val="tx1"/>
                        </a:solidFill>
                        <a:latin typeface="Calibri" panose="020F0502020204030204" pitchFamily="34" charset="0"/>
                        <a:ea typeface="+mn-ea"/>
                        <a:cs typeface="+mn-cs"/>
                      </a:endParaRPr>
                    </a:p>
                  </a:txBody>
                  <a:tcPr/>
                </a:tc>
              </a:tr>
              <a:tr h="206276">
                <a:tc>
                  <a:txBody>
                    <a:bodyPr/>
                    <a:lstStyle/>
                    <a:p>
                      <a:r>
                        <a:rPr lang="en-US" sz="1500" kern="1200" dirty="0" smtClean="0">
                          <a:solidFill>
                            <a:schemeClr val="tx1"/>
                          </a:solidFill>
                          <a:latin typeface="Calibri" panose="020F0502020204030204" pitchFamily="34" charset="0"/>
                          <a:ea typeface="+mn-ea"/>
                          <a:cs typeface="+mn-cs"/>
                        </a:rPr>
                        <a:t>Voice Recognition</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Medium accuracy</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Medium</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Microphone</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High</a:t>
                      </a:r>
                      <a:endParaRPr lang="en-GB" sz="1500" kern="1200" dirty="0">
                        <a:solidFill>
                          <a:schemeClr val="tx1"/>
                        </a:solidFill>
                        <a:latin typeface="Calibri" panose="020F0502020204030204" pitchFamily="34" charset="0"/>
                        <a:ea typeface="+mn-ea"/>
                        <a:cs typeface="+mn-cs"/>
                      </a:endParaRPr>
                    </a:p>
                  </a:txBody>
                  <a:tcPr/>
                </a:tc>
                <a:tc>
                  <a:txBody>
                    <a:bodyPr/>
                    <a:lstStyle/>
                    <a:p>
                      <a:r>
                        <a:rPr lang="en-US" sz="1500" kern="1200" dirty="0" smtClean="0">
                          <a:solidFill>
                            <a:schemeClr val="tx1"/>
                          </a:solidFill>
                          <a:latin typeface="Calibri" panose="020F0502020204030204" pitchFamily="34" charset="0"/>
                          <a:ea typeface="+mn-ea"/>
                          <a:cs typeface="+mn-cs"/>
                        </a:rPr>
                        <a:t>Background noise or having a cold</a:t>
                      </a:r>
                      <a:endParaRPr lang="en-GB" sz="1500" kern="1200" dirty="0">
                        <a:solidFill>
                          <a:schemeClr val="tx1"/>
                        </a:solidFill>
                        <a:latin typeface="Calibri" panose="020F0502020204030204" pitchFamily="34" charset="0"/>
                        <a:ea typeface="+mn-ea"/>
                        <a:cs typeface="+mn-cs"/>
                      </a:endParaRPr>
                    </a:p>
                  </a:txBody>
                  <a:tcPr/>
                </a:tc>
              </a:tr>
            </a:tbl>
          </a:graphicData>
        </a:graphic>
      </p:graphicFrame>
    </p:spTree>
    <p:extLst>
      <p:ext uri="{BB962C8B-B14F-4D97-AF65-F5344CB8AC3E}">
        <p14:creationId xmlns:p14="http://schemas.microsoft.com/office/powerpoint/2010/main" val="3712720071"/>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8496944" cy="338554"/>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00" b="1" dirty="0" smtClean="0">
                <a:latin typeface="Calibri" panose="020F0502020204030204" pitchFamily="34" charset="0"/>
              </a:rPr>
              <a:t>Table 8.4 </a:t>
            </a:r>
            <a:r>
              <a:rPr lang="en-US" sz="1600" dirty="0" smtClean="0">
                <a:latin typeface="Calibri" panose="020F0502020204030204" pitchFamily="34" charset="0"/>
              </a:rPr>
              <a:t>– Comparison of the advantages and disadvantages of 6 common biometric techniques.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158</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3200" dirty="0"/>
              <a:t>8.4.4 – Additional Protection – </a:t>
            </a:r>
            <a:r>
              <a:rPr lang="en-GB" sz="3200" dirty="0" smtClean="0"/>
              <a:t>Biometrics</a:t>
            </a:r>
            <a:endParaRPr lang="en-GB" sz="3200" dirty="0"/>
          </a:p>
        </p:txBody>
      </p:sp>
      <p:graphicFrame>
        <p:nvGraphicFramePr>
          <p:cNvPr id="2" name="Table 1"/>
          <p:cNvGraphicFramePr>
            <a:graphicFrameLocks noGrp="1"/>
          </p:cNvGraphicFramePr>
          <p:nvPr>
            <p:extLst>
              <p:ext uri="{D42A27DB-BD31-4B8C-83A1-F6EECF244321}">
                <p14:modId xmlns:p14="http://schemas.microsoft.com/office/powerpoint/2010/main" val="3137430227"/>
              </p:ext>
            </p:extLst>
          </p:nvPr>
        </p:nvGraphicFramePr>
        <p:xfrm>
          <a:off x="343159" y="1548760"/>
          <a:ext cx="8477313" cy="5029200"/>
        </p:xfrm>
        <a:graphic>
          <a:graphicData uri="http://schemas.openxmlformats.org/drawingml/2006/table">
            <a:tbl>
              <a:tblPr firstRow="1" bandRow="1">
                <a:tableStyleId>{5C22544A-7EE6-4342-B048-85BDC9FD1C3A}</a:tableStyleId>
              </a:tblPr>
              <a:tblGrid>
                <a:gridCol w="988481"/>
                <a:gridCol w="3456384"/>
                <a:gridCol w="4032448"/>
              </a:tblGrid>
              <a:tr h="284386">
                <a:tc>
                  <a:txBody>
                    <a:bodyPr/>
                    <a:lstStyle/>
                    <a:p>
                      <a:r>
                        <a:rPr lang="en-US" sz="1200" b="1" kern="1200" dirty="0" smtClean="0">
                          <a:solidFill>
                            <a:schemeClr val="tx1"/>
                          </a:solidFill>
                          <a:latin typeface="Calibri" panose="020F0502020204030204" pitchFamily="34" charset="0"/>
                          <a:ea typeface="+mn-ea"/>
                          <a:cs typeface="+mn-cs"/>
                        </a:rPr>
                        <a:t>Biometric Technique</a:t>
                      </a:r>
                      <a:endParaRPr lang="en-GB" sz="1200" b="1" kern="1200" dirty="0">
                        <a:solidFill>
                          <a:schemeClr val="tx1"/>
                        </a:solidFill>
                        <a:latin typeface="Calibri" panose="020F0502020204030204" pitchFamily="34" charset="0"/>
                        <a:ea typeface="+mn-ea"/>
                        <a:cs typeface="+mn-cs"/>
                      </a:endParaRPr>
                    </a:p>
                  </a:txBody>
                  <a:tcPr/>
                </a:tc>
                <a:tc>
                  <a:txBody>
                    <a:bodyPr/>
                    <a:lstStyle/>
                    <a:p>
                      <a:r>
                        <a:rPr lang="en-US" sz="1200" kern="1200" dirty="0" smtClean="0">
                          <a:solidFill>
                            <a:schemeClr val="tx1"/>
                          </a:solidFill>
                          <a:latin typeface="Calibri" panose="020F0502020204030204" pitchFamily="34" charset="0"/>
                          <a:ea typeface="+mn-ea"/>
                          <a:cs typeface="+mn-cs"/>
                        </a:rPr>
                        <a:t>Advantages</a:t>
                      </a:r>
                      <a:endParaRPr lang="en-GB" sz="1200" kern="1200" dirty="0">
                        <a:solidFill>
                          <a:schemeClr val="tx1"/>
                        </a:solidFill>
                        <a:latin typeface="Calibri" panose="020F0502020204030204" pitchFamily="34" charset="0"/>
                        <a:ea typeface="+mn-ea"/>
                        <a:cs typeface="+mn-cs"/>
                      </a:endParaRPr>
                    </a:p>
                  </a:txBody>
                  <a:tcPr/>
                </a:tc>
                <a:tc>
                  <a:txBody>
                    <a:bodyPr/>
                    <a:lstStyle/>
                    <a:p>
                      <a:r>
                        <a:rPr lang="en-US" sz="1200" kern="1200" dirty="0" smtClean="0">
                          <a:solidFill>
                            <a:schemeClr val="tx1"/>
                          </a:solidFill>
                          <a:latin typeface="Calibri" panose="020F0502020204030204" pitchFamily="34" charset="0"/>
                          <a:ea typeface="+mn-ea"/>
                          <a:cs typeface="+mn-cs"/>
                        </a:rPr>
                        <a:t>Disadvantages</a:t>
                      </a:r>
                      <a:endParaRPr lang="en-GB" sz="1200" kern="1200" dirty="0">
                        <a:solidFill>
                          <a:schemeClr val="tx1"/>
                        </a:solidFill>
                        <a:latin typeface="Calibri" panose="020F0502020204030204" pitchFamily="34" charset="0"/>
                        <a:ea typeface="+mn-ea"/>
                        <a:cs typeface="+mn-cs"/>
                      </a:endParaRPr>
                    </a:p>
                  </a:txBody>
                  <a:tcPr/>
                </a:tc>
              </a:tr>
              <a:tr h="284386">
                <a:tc>
                  <a:txBody>
                    <a:bodyPr/>
                    <a:lstStyle/>
                    <a:p>
                      <a:r>
                        <a:rPr lang="en-US" sz="1200" b="1" kern="1200" dirty="0" smtClean="0">
                          <a:solidFill>
                            <a:schemeClr val="tx1"/>
                          </a:solidFill>
                          <a:latin typeface="Calibri" panose="020F0502020204030204" pitchFamily="34" charset="0"/>
                          <a:ea typeface="+mn-ea"/>
                          <a:cs typeface="+mn-cs"/>
                        </a:rPr>
                        <a:t>Fingerprint scans</a:t>
                      </a:r>
                      <a:endParaRPr lang="en-GB" sz="1200" b="1"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One of the most developed biometric techniques</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Very high accuracy</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Very easy to use</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Relatively small storage</a:t>
                      </a:r>
                      <a:r>
                        <a:rPr lang="en-US" sz="1200" kern="1200" baseline="0" dirty="0" smtClean="0">
                          <a:solidFill>
                            <a:schemeClr val="tx1"/>
                          </a:solidFill>
                          <a:latin typeface="Calibri" panose="020F0502020204030204" pitchFamily="34" charset="0"/>
                          <a:ea typeface="+mn-ea"/>
                          <a:cs typeface="+mn-cs"/>
                        </a:rPr>
                        <a:t> requirements for the biometric data created</a:t>
                      </a:r>
                      <a:endParaRPr lang="en-GB" sz="1200"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For some</a:t>
                      </a:r>
                      <a:r>
                        <a:rPr lang="en-US" sz="1200" kern="1200" baseline="0" dirty="0" smtClean="0">
                          <a:solidFill>
                            <a:schemeClr val="tx1"/>
                          </a:solidFill>
                          <a:latin typeface="Calibri" panose="020F0502020204030204" pitchFamily="34" charset="0"/>
                          <a:ea typeface="+mn-ea"/>
                          <a:cs typeface="+mn-cs"/>
                        </a:rPr>
                        <a:t> people it is very intrusive since it is still related to criminal activity</a:t>
                      </a:r>
                    </a:p>
                    <a:p>
                      <a:pPr marL="234950" indent="-234950">
                        <a:buClr>
                          <a:srgbClr val="00B050"/>
                        </a:buClr>
                        <a:buFont typeface="Arial" panose="020B0604020202020204" pitchFamily="34" charset="0"/>
                        <a:buChar char="•"/>
                      </a:pPr>
                      <a:r>
                        <a:rPr lang="en-US" sz="1200" kern="1200" baseline="0" dirty="0" smtClean="0">
                          <a:solidFill>
                            <a:schemeClr val="tx1"/>
                          </a:solidFill>
                          <a:latin typeface="Calibri" panose="020F0502020204030204" pitchFamily="34" charset="0"/>
                          <a:ea typeface="+mn-ea"/>
                          <a:cs typeface="+mn-cs"/>
                        </a:rPr>
                        <a:t>It can make mistakes if the skin is damaged (cuts)</a:t>
                      </a:r>
                      <a:endParaRPr lang="en-GB" sz="1200" kern="1200" dirty="0">
                        <a:solidFill>
                          <a:schemeClr val="tx1"/>
                        </a:solidFill>
                        <a:latin typeface="Calibri" panose="020F0502020204030204" pitchFamily="34" charset="0"/>
                        <a:ea typeface="+mn-ea"/>
                        <a:cs typeface="+mn-cs"/>
                      </a:endParaRPr>
                    </a:p>
                  </a:txBody>
                  <a:tcPr/>
                </a:tc>
              </a:tr>
              <a:tr h="284386">
                <a:tc>
                  <a:txBody>
                    <a:bodyPr/>
                    <a:lstStyle/>
                    <a:p>
                      <a:r>
                        <a:rPr lang="en-US" sz="1200" b="1" kern="1200" dirty="0" smtClean="0">
                          <a:solidFill>
                            <a:schemeClr val="tx1"/>
                          </a:solidFill>
                          <a:latin typeface="Calibri" panose="020F0502020204030204" pitchFamily="34" charset="0"/>
                          <a:ea typeface="+mn-ea"/>
                          <a:cs typeface="+mn-cs"/>
                        </a:rPr>
                        <a:t>Signature recognition</a:t>
                      </a:r>
                      <a:endParaRPr lang="en-GB" sz="1200" b="1"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Non-intrusive</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Requires very little time to verify (about 5 secs)</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Relatively low cost technology</a:t>
                      </a:r>
                      <a:endParaRPr lang="en-GB" sz="1200"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If individuals do not sign their names in a consistent manner there may be signature recognition problems</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High error rate (1 in 50)</a:t>
                      </a:r>
                      <a:endParaRPr lang="en-GB" sz="1200" kern="1200" dirty="0">
                        <a:solidFill>
                          <a:schemeClr val="tx1"/>
                        </a:solidFill>
                        <a:latin typeface="Calibri" panose="020F0502020204030204" pitchFamily="34" charset="0"/>
                        <a:ea typeface="+mn-ea"/>
                        <a:cs typeface="+mn-cs"/>
                      </a:endParaRPr>
                    </a:p>
                  </a:txBody>
                  <a:tcPr/>
                </a:tc>
              </a:tr>
              <a:tr h="165892">
                <a:tc>
                  <a:txBody>
                    <a:bodyPr/>
                    <a:lstStyle/>
                    <a:p>
                      <a:r>
                        <a:rPr lang="en-US" sz="1200" b="1" kern="1200" dirty="0" smtClean="0">
                          <a:solidFill>
                            <a:schemeClr val="tx1"/>
                          </a:solidFill>
                          <a:latin typeface="Calibri" panose="020F0502020204030204" pitchFamily="34" charset="0"/>
                          <a:ea typeface="+mn-ea"/>
                          <a:cs typeface="+mn-cs"/>
                        </a:rPr>
                        <a:t>Retina Scans</a:t>
                      </a:r>
                      <a:endParaRPr lang="en-GB" sz="1200" b="1"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Very high accuracy</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No known way to replicate a person’s retina</a:t>
                      </a:r>
                      <a:endParaRPr lang="en-GB" sz="1200"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It is very intrusive</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It</a:t>
                      </a:r>
                      <a:r>
                        <a:rPr lang="en-US" sz="1200" kern="1200" baseline="0" dirty="0" smtClean="0">
                          <a:solidFill>
                            <a:schemeClr val="tx1"/>
                          </a:solidFill>
                          <a:latin typeface="Calibri" panose="020F0502020204030204" pitchFamily="34" charset="0"/>
                          <a:ea typeface="+mn-ea"/>
                          <a:cs typeface="+mn-cs"/>
                        </a:rPr>
                        <a:t> can be relatively slow to verify retina scans with stored scans</a:t>
                      </a:r>
                    </a:p>
                    <a:p>
                      <a:pPr marL="234950" indent="-234950">
                        <a:buClr>
                          <a:srgbClr val="00B050"/>
                        </a:buClr>
                        <a:buFont typeface="Arial" panose="020B0604020202020204" pitchFamily="34" charset="0"/>
                        <a:buChar char="•"/>
                      </a:pPr>
                      <a:r>
                        <a:rPr lang="en-US" sz="1200" kern="1200" baseline="0" dirty="0" smtClean="0">
                          <a:solidFill>
                            <a:schemeClr val="tx1"/>
                          </a:solidFill>
                          <a:latin typeface="Calibri" panose="020F0502020204030204" pitchFamily="34" charset="0"/>
                          <a:ea typeface="+mn-ea"/>
                          <a:cs typeface="+mn-cs"/>
                        </a:rPr>
                        <a:t>Very expensive to install and set up</a:t>
                      </a:r>
                      <a:endParaRPr lang="en-GB" sz="1200" kern="1200" dirty="0">
                        <a:solidFill>
                          <a:schemeClr val="tx1"/>
                        </a:solidFill>
                        <a:latin typeface="Calibri" panose="020F0502020204030204" pitchFamily="34" charset="0"/>
                        <a:ea typeface="+mn-ea"/>
                        <a:cs typeface="+mn-cs"/>
                      </a:endParaRPr>
                    </a:p>
                  </a:txBody>
                  <a:tcPr/>
                </a:tc>
              </a:tr>
              <a:tr h="284386">
                <a:tc>
                  <a:txBody>
                    <a:bodyPr/>
                    <a:lstStyle/>
                    <a:p>
                      <a:r>
                        <a:rPr lang="en-US" sz="1200" b="1" kern="1200" dirty="0" smtClean="0">
                          <a:solidFill>
                            <a:schemeClr val="tx1"/>
                          </a:solidFill>
                          <a:latin typeface="Calibri" panose="020F0502020204030204" pitchFamily="34" charset="0"/>
                          <a:ea typeface="+mn-ea"/>
                          <a:cs typeface="+mn-cs"/>
                        </a:rPr>
                        <a:t>Iris Recognition</a:t>
                      </a:r>
                      <a:endParaRPr lang="en-GB" sz="1200" b="1"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Very high accuracy</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Verification time is</a:t>
                      </a:r>
                      <a:r>
                        <a:rPr lang="en-US" sz="1200" kern="1200" baseline="0" dirty="0" smtClean="0">
                          <a:solidFill>
                            <a:schemeClr val="tx1"/>
                          </a:solidFill>
                          <a:latin typeface="Calibri" panose="020F0502020204030204" pitchFamily="34" charset="0"/>
                          <a:ea typeface="+mn-ea"/>
                          <a:cs typeface="+mn-cs"/>
                        </a:rPr>
                        <a:t> generally less than 5 secs</a:t>
                      </a:r>
                      <a:endParaRPr lang="en-GB" sz="1200"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Very intrusive</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Uses a lot of memory for the data</a:t>
                      </a:r>
                      <a:r>
                        <a:rPr lang="en-US" sz="1200" kern="1200" baseline="0" dirty="0" smtClean="0">
                          <a:solidFill>
                            <a:schemeClr val="tx1"/>
                          </a:solidFill>
                          <a:latin typeface="Calibri" panose="020F0502020204030204" pitchFamily="34" charset="0"/>
                          <a:ea typeface="+mn-ea"/>
                          <a:cs typeface="+mn-cs"/>
                        </a:rPr>
                        <a:t> to be stored</a:t>
                      </a:r>
                    </a:p>
                    <a:p>
                      <a:pPr marL="234950" marR="0" indent="-234950" algn="l" defTabSz="914400"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lang="en-US" sz="1200" kern="1200" baseline="0" dirty="0" smtClean="0">
                          <a:solidFill>
                            <a:schemeClr val="tx1"/>
                          </a:solidFill>
                          <a:latin typeface="Calibri" panose="020F0502020204030204" pitchFamily="34" charset="0"/>
                          <a:ea typeface="+mn-ea"/>
                          <a:cs typeface="+mn-cs"/>
                        </a:rPr>
                        <a:t>Very expensive to install and set up</a:t>
                      </a:r>
                      <a:endParaRPr lang="en-GB" sz="1200" kern="1200" dirty="0" smtClean="0">
                        <a:solidFill>
                          <a:schemeClr val="tx1"/>
                        </a:solidFill>
                        <a:latin typeface="Calibri" panose="020F0502020204030204" pitchFamily="34" charset="0"/>
                        <a:ea typeface="+mn-ea"/>
                        <a:cs typeface="+mn-cs"/>
                      </a:endParaRPr>
                    </a:p>
                  </a:txBody>
                  <a:tcPr/>
                </a:tc>
              </a:tr>
              <a:tr h="284386">
                <a:tc>
                  <a:txBody>
                    <a:bodyPr/>
                    <a:lstStyle/>
                    <a:p>
                      <a:r>
                        <a:rPr lang="en-US" sz="1200" b="1" kern="1200" dirty="0" smtClean="0">
                          <a:solidFill>
                            <a:schemeClr val="tx1"/>
                          </a:solidFill>
                          <a:latin typeface="Calibri" panose="020F0502020204030204" pitchFamily="34" charset="0"/>
                          <a:ea typeface="+mn-ea"/>
                          <a:cs typeface="+mn-cs"/>
                        </a:rPr>
                        <a:t>Face Recognition</a:t>
                      </a:r>
                      <a:endParaRPr lang="en-GB" sz="1200" b="1"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Non-intrusive method</a:t>
                      </a:r>
                    </a:p>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Relatively</a:t>
                      </a:r>
                      <a:r>
                        <a:rPr lang="en-US" sz="1200" kern="1200" baseline="0" dirty="0" smtClean="0">
                          <a:solidFill>
                            <a:schemeClr val="tx1"/>
                          </a:solidFill>
                          <a:latin typeface="Calibri" panose="020F0502020204030204" pitchFamily="34" charset="0"/>
                          <a:ea typeface="+mn-ea"/>
                          <a:cs typeface="+mn-cs"/>
                        </a:rPr>
                        <a:t> inexpensive technology</a:t>
                      </a:r>
                      <a:endParaRPr lang="en-GB" sz="1200"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It is affected by changes in lighting, hair, age and use of glasses</a:t>
                      </a:r>
                      <a:endParaRPr lang="en-GB" sz="1200" kern="1200" dirty="0">
                        <a:solidFill>
                          <a:schemeClr val="tx1"/>
                        </a:solidFill>
                        <a:latin typeface="Calibri" panose="020F0502020204030204" pitchFamily="34" charset="0"/>
                        <a:ea typeface="+mn-ea"/>
                        <a:cs typeface="+mn-cs"/>
                      </a:endParaRPr>
                    </a:p>
                  </a:txBody>
                  <a:tcPr/>
                </a:tc>
              </a:tr>
              <a:tr h="284386">
                <a:tc>
                  <a:txBody>
                    <a:bodyPr/>
                    <a:lstStyle/>
                    <a:p>
                      <a:r>
                        <a:rPr lang="en-US" sz="1200" b="1" kern="1200" dirty="0" smtClean="0">
                          <a:solidFill>
                            <a:schemeClr val="tx1"/>
                          </a:solidFill>
                          <a:latin typeface="Calibri" panose="020F0502020204030204" pitchFamily="34" charset="0"/>
                          <a:ea typeface="+mn-ea"/>
                          <a:cs typeface="+mn-cs"/>
                        </a:rPr>
                        <a:t>Voice Recognition</a:t>
                      </a:r>
                      <a:endParaRPr lang="en-GB" sz="1200" b="1" kern="1200" dirty="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Non-intrusive method</a:t>
                      </a:r>
                    </a:p>
                    <a:p>
                      <a:pPr marL="234950" marR="0" indent="-234950" algn="l" defTabSz="914400"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lang="en-US" sz="1200" kern="1200" dirty="0" smtClean="0">
                          <a:solidFill>
                            <a:schemeClr val="tx1"/>
                          </a:solidFill>
                          <a:latin typeface="Calibri" panose="020F0502020204030204" pitchFamily="34" charset="0"/>
                          <a:ea typeface="+mn-ea"/>
                          <a:cs typeface="+mn-cs"/>
                        </a:rPr>
                        <a:t>Verification takes</a:t>
                      </a:r>
                      <a:r>
                        <a:rPr lang="en-US" sz="1200" kern="1200" baseline="0" dirty="0" smtClean="0">
                          <a:solidFill>
                            <a:schemeClr val="tx1"/>
                          </a:solidFill>
                          <a:latin typeface="Calibri" panose="020F0502020204030204" pitchFamily="34" charset="0"/>
                          <a:ea typeface="+mn-ea"/>
                          <a:cs typeface="+mn-cs"/>
                        </a:rPr>
                        <a:t> less than 5 secs</a:t>
                      </a:r>
                      <a:endParaRPr lang="en-GB" sz="1200" kern="1200" dirty="0" smtClean="0">
                        <a:solidFill>
                          <a:schemeClr val="tx1"/>
                        </a:solidFill>
                        <a:latin typeface="Calibri" panose="020F0502020204030204" pitchFamily="34" charset="0"/>
                        <a:ea typeface="+mn-ea"/>
                        <a:cs typeface="+mn-cs"/>
                      </a:endParaRPr>
                    </a:p>
                    <a:p>
                      <a:pPr marL="234950" marR="0" indent="-234950" algn="l" defTabSz="914400" rtl="0" eaLnBrk="1" fontAlgn="auto" latinLnBrk="0" hangingPunct="1">
                        <a:lnSpc>
                          <a:spcPct val="100000"/>
                        </a:lnSpc>
                        <a:spcBef>
                          <a:spcPts val="0"/>
                        </a:spcBef>
                        <a:spcAft>
                          <a:spcPts val="0"/>
                        </a:spcAft>
                        <a:buClr>
                          <a:srgbClr val="00B050"/>
                        </a:buClr>
                        <a:buSzTx/>
                        <a:buFont typeface="Arial" panose="020B0604020202020204" pitchFamily="34" charset="0"/>
                        <a:buChar char="•"/>
                        <a:tabLst/>
                        <a:defRPr/>
                      </a:pPr>
                      <a:r>
                        <a:rPr lang="en-US" sz="1200" kern="1200" dirty="0" smtClean="0">
                          <a:solidFill>
                            <a:schemeClr val="tx1"/>
                          </a:solidFill>
                          <a:latin typeface="Calibri" panose="020F0502020204030204" pitchFamily="34" charset="0"/>
                          <a:ea typeface="+mn-ea"/>
                          <a:cs typeface="+mn-cs"/>
                        </a:rPr>
                        <a:t>Relatively</a:t>
                      </a:r>
                      <a:r>
                        <a:rPr lang="en-US" sz="1200" kern="1200" baseline="0" dirty="0" smtClean="0">
                          <a:solidFill>
                            <a:schemeClr val="tx1"/>
                          </a:solidFill>
                          <a:latin typeface="Calibri" panose="020F0502020204030204" pitchFamily="34" charset="0"/>
                          <a:ea typeface="+mn-ea"/>
                          <a:cs typeface="+mn-cs"/>
                        </a:rPr>
                        <a:t> inexpensive technology</a:t>
                      </a:r>
                      <a:endParaRPr lang="en-GB" sz="1200" kern="1200" dirty="0" smtClean="0">
                        <a:solidFill>
                          <a:schemeClr val="tx1"/>
                        </a:solidFill>
                        <a:latin typeface="Calibri" panose="020F0502020204030204" pitchFamily="34" charset="0"/>
                        <a:ea typeface="+mn-ea"/>
                        <a:cs typeface="+mn-cs"/>
                      </a:endParaRPr>
                    </a:p>
                  </a:txBody>
                  <a:tcPr/>
                </a:tc>
                <a:tc>
                  <a:txBody>
                    <a:bodyPr/>
                    <a:lstStyle/>
                    <a:p>
                      <a:pPr marL="234950" indent="-234950">
                        <a:buClr>
                          <a:srgbClr val="00B050"/>
                        </a:buClr>
                        <a:buFont typeface="Arial" panose="020B0604020202020204" pitchFamily="34" charset="0"/>
                        <a:buChar char="•"/>
                      </a:pPr>
                      <a:r>
                        <a:rPr lang="en-US" sz="1200" kern="1200" dirty="0" smtClean="0">
                          <a:solidFill>
                            <a:schemeClr val="tx1"/>
                          </a:solidFill>
                          <a:latin typeface="Calibri" panose="020F0502020204030204" pitchFamily="34" charset="0"/>
                          <a:ea typeface="+mn-ea"/>
                          <a:cs typeface="+mn-cs"/>
                        </a:rPr>
                        <a:t>A person’s voice can be recorded</a:t>
                      </a:r>
                      <a:r>
                        <a:rPr lang="en-US" sz="1200" kern="1200" baseline="0" dirty="0" smtClean="0">
                          <a:solidFill>
                            <a:schemeClr val="tx1"/>
                          </a:solidFill>
                          <a:latin typeface="Calibri" panose="020F0502020204030204" pitchFamily="34" charset="0"/>
                          <a:ea typeface="+mn-ea"/>
                          <a:cs typeface="+mn-cs"/>
                        </a:rPr>
                        <a:t> easily and used for unauthorized access</a:t>
                      </a:r>
                    </a:p>
                    <a:p>
                      <a:pPr marL="234950" indent="-234950">
                        <a:buClr>
                          <a:srgbClr val="00B050"/>
                        </a:buClr>
                        <a:buFont typeface="Arial" panose="020B0604020202020204" pitchFamily="34" charset="0"/>
                        <a:buChar char="•"/>
                      </a:pPr>
                      <a:r>
                        <a:rPr lang="en-US" sz="1200" kern="1200" baseline="0" dirty="0" smtClean="0">
                          <a:solidFill>
                            <a:schemeClr val="tx1"/>
                          </a:solidFill>
                          <a:latin typeface="Calibri" panose="020F0502020204030204" pitchFamily="34" charset="0"/>
                          <a:ea typeface="+mn-ea"/>
                          <a:cs typeface="+mn-cs"/>
                        </a:rPr>
                        <a:t>Low Accuracy</a:t>
                      </a:r>
                    </a:p>
                    <a:p>
                      <a:pPr marL="234950" indent="-234950">
                        <a:buClr>
                          <a:srgbClr val="00B050"/>
                        </a:buClr>
                        <a:buFont typeface="Arial" panose="020B0604020202020204" pitchFamily="34" charset="0"/>
                        <a:buChar char="•"/>
                      </a:pPr>
                      <a:r>
                        <a:rPr lang="en-US" sz="1200" kern="1200" baseline="0" dirty="0" smtClean="0">
                          <a:solidFill>
                            <a:schemeClr val="tx1"/>
                          </a:solidFill>
                          <a:latin typeface="Calibri" panose="020F0502020204030204" pitchFamily="34" charset="0"/>
                          <a:ea typeface="+mn-ea"/>
                          <a:cs typeface="+mn-cs"/>
                        </a:rPr>
                        <a:t>An illness, e.g. a cold, can change the pitch of a voice, making absolute voice identification problematic.</a:t>
                      </a:r>
                      <a:endParaRPr lang="en-GB" sz="1200" kern="1200" dirty="0">
                        <a:solidFill>
                          <a:schemeClr val="tx1"/>
                        </a:solidFill>
                        <a:latin typeface="Calibri" panose="020F0502020204030204" pitchFamily="34" charset="0"/>
                        <a:ea typeface="+mn-ea"/>
                        <a:cs typeface="+mn-cs"/>
                      </a:endParaRPr>
                    </a:p>
                  </a:txBody>
                  <a:tcPr/>
                </a:tc>
              </a:tr>
            </a:tbl>
          </a:graphicData>
        </a:graphic>
      </p:graphicFrame>
    </p:spTree>
    <p:extLst>
      <p:ext uri="{BB962C8B-B14F-4D97-AF65-F5344CB8AC3E}">
        <p14:creationId xmlns:p14="http://schemas.microsoft.com/office/powerpoint/2010/main" val="176016583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A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400" dirty="0" smtClean="0">
                <a:latin typeface="Arial" panose="020B0604020202020204" pitchFamily="34" charset="0"/>
                <a:cs typeface="Arial" panose="020B0604020202020204" pitchFamily="34" charset="0"/>
              </a:rPr>
              <a:t>Grade </a:t>
            </a:r>
            <a:r>
              <a:rPr lang="en-US" sz="1400" dirty="0">
                <a:latin typeface="Arial" panose="020B0604020202020204" pitchFamily="34" charset="0"/>
                <a:cs typeface="Arial" panose="020B0604020202020204" pitchFamily="34" charset="0"/>
              </a:rPr>
              <a:t>descriptions are provided to give a general indication of the standards of achievement likely to have been shown by candidates awarded particular grades. The grade awarded will depend in practice upon the extent to which the candidate has met the assessment objectives overall and it might conceal weakness in one aspect of the examination which is balanced by above average performance in another.</a:t>
            </a:r>
          </a:p>
          <a:p>
            <a:pPr marL="228600" indent="-228600"/>
            <a:r>
              <a:rPr lang="en-US" sz="1400" b="1" dirty="0">
                <a:latin typeface="Arial" panose="020B0604020202020204" pitchFamily="34" charset="0"/>
                <a:cs typeface="Arial" panose="020B0604020202020204" pitchFamily="34" charset="0"/>
              </a:rPr>
              <a:t>A </a:t>
            </a:r>
            <a:r>
              <a:rPr lang="en-US" sz="1400" b="1" dirty="0" smtClean="0">
                <a:latin typeface="Arial" panose="020B0604020202020204" pitchFamily="34" charset="0"/>
                <a:cs typeface="Arial" panose="020B0604020202020204" pitchFamily="34" charset="0"/>
              </a:rPr>
              <a:t>Grade </a:t>
            </a:r>
            <a:r>
              <a:rPr lang="en-US" sz="1400" dirty="0" smtClean="0">
                <a:latin typeface="Arial" panose="020B0604020202020204" pitchFamily="34" charset="0"/>
                <a:cs typeface="Arial" panose="020B0604020202020204" pitchFamily="34" charset="0"/>
              </a:rPr>
              <a:t>- A </a:t>
            </a:r>
            <a:r>
              <a:rPr lang="en-US" sz="1400" dirty="0">
                <a:latin typeface="Arial" panose="020B0604020202020204" pitchFamily="34" charset="0"/>
                <a:cs typeface="Arial" panose="020B0604020202020204" pitchFamily="34" charset="0"/>
              </a:rPr>
              <a:t>candidate should demonstrate the </a:t>
            </a:r>
            <a:r>
              <a:rPr lang="en-US" sz="1400" dirty="0" smtClean="0">
                <a:latin typeface="Arial" panose="020B0604020202020204" pitchFamily="34" charset="0"/>
                <a:cs typeface="Arial" panose="020B0604020202020204" pitchFamily="34" charset="0"/>
              </a:rPr>
              <a:t>following:</a:t>
            </a:r>
          </a:p>
          <a:p>
            <a:pPr marL="228600" indent="-228600"/>
            <a:r>
              <a:rPr lang="en-US" sz="1400" b="1" dirty="0" smtClean="0">
                <a:latin typeface="Arial" panose="020B0604020202020204" pitchFamily="34" charset="0"/>
                <a:cs typeface="Arial" panose="020B0604020202020204" pitchFamily="34" charset="0"/>
              </a:rPr>
              <a:t>Knowledge </a:t>
            </a:r>
            <a:r>
              <a:rPr lang="en-US" sz="1400" b="1" dirty="0">
                <a:latin typeface="Arial" panose="020B0604020202020204" pitchFamily="34" charset="0"/>
                <a:cs typeface="Arial" panose="020B0604020202020204" pitchFamily="34" charset="0"/>
              </a:rPr>
              <a:t>and understanding </a:t>
            </a:r>
            <a:endParaRPr lang="en-US" sz="1400" b="1" dirty="0" smtClean="0">
              <a:latin typeface="Arial" panose="020B0604020202020204" pitchFamily="34" charset="0"/>
              <a:cs typeface="Arial" panose="020B0604020202020204" pitchFamily="34" charset="0"/>
            </a:endParaRP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identify detailed facts, conventions and techniques in relation to the content of the </a:t>
            </a:r>
            <a:r>
              <a:rPr lang="en-US" sz="1400" dirty="0" smtClean="0">
                <a:latin typeface="Arial" panose="020B0604020202020204" pitchFamily="34" charset="0"/>
                <a:cs typeface="Arial" panose="020B0604020202020204" pitchFamily="34" charset="0"/>
              </a:rPr>
              <a:t>syllabus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define the concepts and ideas of the syllabus.</a:t>
            </a:r>
          </a:p>
          <a:p>
            <a:pPr marL="228600" indent="-228600"/>
            <a:r>
              <a:rPr lang="en-US" sz="1400" b="1" dirty="0" smtClean="0">
                <a:latin typeface="Arial" panose="020B0604020202020204" pitchFamily="34" charset="0"/>
                <a:cs typeface="Arial" panose="020B0604020202020204" pitchFamily="34" charset="0"/>
              </a:rPr>
              <a:t>Application</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apply knowledge and understanding, using terms, concepts, theories and methods effectively to address business problems and </a:t>
            </a:r>
            <a:r>
              <a:rPr lang="en-US" sz="1400" dirty="0" smtClean="0">
                <a:latin typeface="Arial" panose="020B0604020202020204" pitchFamily="34" charset="0"/>
                <a:cs typeface="Arial" panose="020B0604020202020204" pitchFamily="34" charset="0"/>
              </a:rPr>
              <a:t>issues</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form conclusions from this information and to demonstrate these conclusions clearly and logically.</a:t>
            </a:r>
          </a:p>
          <a:p>
            <a:pPr marL="228600" indent="-228600"/>
            <a:r>
              <a:rPr lang="en-US" sz="1400" b="1" dirty="0" smtClean="0">
                <a:latin typeface="Arial" panose="020B0604020202020204" pitchFamily="34" charset="0"/>
                <a:cs typeface="Arial" panose="020B0604020202020204" pitchFamily="34" charset="0"/>
              </a:rPr>
              <a:t>Analysis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classify and comment on information presented in various </a:t>
            </a:r>
            <a:r>
              <a:rPr lang="en-US" sz="1400" dirty="0" smtClean="0">
                <a:latin typeface="Arial" panose="020B0604020202020204" pitchFamily="34" charset="0"/>
                <a:cs typeface="Arial" panose="020B0604020202020204" pitchFamily="34" charset="0"/>
              </a:rPr>
              <a:t>forms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distinguish between evidence and opinion.</a:t>
            </a:r>
          </a:p>
          <a:p>
            <a:pPr marL="228600" indent="-228600"/>
            <a:r>
              <a:rPr lang="en-US" sz="1400" b="1" dirty="0" smtClean="0">
                <a:latin typeface="Arial" panose="020B0604020202020204" pitchFamily="34" charset="0"/>
                <a:cs typeface="Arial" panose="020B0604020202020204" pitchFamily="34" charset="0"/>
              </a:rPr>
              <a:t>Evaluation</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make clear, reasoned judgements and communicate them in an accurate and logical manner.</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64622063"/>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8496944" cy="5262979"/>
          </a:xfrm>
          <a:prstGeom prst="rect">
            <a:avLst/>
          </a:prstGeom>
        </p:spPr>
        <p:txBody>
          <a:bodyPr wrap="square">
            <a:spAutoFit/>
          </a:bodyPr>
          <a:lstStyle/>
          <a:p>
            <a:pPr>
              <a:buClr>
                <a:srgbClr val="00B050"/>
              </a:buClr>
              <a:buSzPct val="93000"/>
            </a:pPr>
            <a:r>
              <a:rPr lang="en-US" sz="1600" b="1" dirty="0" smtClean="0">
                <a:solidFill>
                  <a:srgbClr val="FF0000"/>
                </a:solidFill>
                <a:latin typeface="Calibri" panose="020F0502020204030204" pitchFamily="34" charset="0"/>
              </a:rPr>
              <a:t>Exercise 8d – </a:t>
            </a:r>
            <a:r>
              <a:rPr lang="en-US" sz="1600" dirty="0" smtClean="0">
                <a:solidFill>
                  <a:srgbClr val="FF0000"/>
                </a:solidFill>
                <a:latin typeface="Calibri" panose="020F0502020204030204" pitchFamily="34" charset="0"/>
              </a:rPr>
              <a:t>Find out which applications use each of the biometric techniques described in this section. Consider all the advantages and disadvantages of each method and make conclusions about its suitability for the applications you found</a:t>
            </a:r>
            <a:r>
              <a:rPr lang="en-US" sz="1600" dirty="0" smtClean="0">
                <a:latin typeface="Calibri" panose="020F0502020204030204" pitchFamily="34" charset="0"/>
              </a:rPr>
              <a:t>.</a:t>
            </a:r>
            <a:endParaRPr lang="en-US" sz="1600" b="1" dirty="0" smtClean="0">
              <a:latin typeface="Calibri" panose="020F0502020204030204" pitchFamily="34" charset="0"/>
            </a:endParaRPr>
          </a:p>
          <a:p>
            <a:pPr marL="234950" indent="-234950">
              <a:buClr>
                <a:srgbClr val="00B050"/>
              </a:buClr>
              <a:buSzPct val="93000"/>
              <a:buFont typeface="Wingdings 3" panose="05040102010807070707" pitchFamily="18" charset="2"/>
              <a:buChar char=""/>
            </a:pPr>
            <a:r>
              <a:rPr lang="en-US" sz="1600" b="1" dirty="0" smtClean="0">
                <a:latin typeface="Calibri" panose="020F0502020204030204" pitchFamily="34" charset="0"/>
              </a:rPr>
              <a:t>Online Credit Fraud</a:t>
            </a:r>
            <a:r>
              <a:rPr lang="en-US" sz="1600" dirty="0" smtClean="0">
                <a:latin typeface="Calibri" panose="020F0502020204030204" pitchFamily="34" charset="0"/>
              </a:rPr>
              <a:t> – In spite of all the security systems described above, online credit fraud is still too common, It basically happens for the following reasons:</a:t>
            </a:r>
          </a:p>
          <a:p>
            <a:pPr marL="395288" indent="-223838">
              <a:buClr>
                <a:srgbClr val="00B050"/>
              </a:buClr>
              <a:buSzPct val="104000"/>
              <a:buFont typeface="Arial" panose="020B0604020202020204" pitchFamily="34" charset="0"/>
              <a:buChar char="•"/>
            </a:pPr>
            <a:r>
              <a:rPr lang="en-US" sz="1600" dirty="0" smtClean="0">
                <a:latin typeface="Calibri" panose="020F0502020204030204" pitchFamily="34" charset="0"/>
              </a:rPr>
              <a:t>Hackers gaining access to a user’s computer using spyware, phishing or pharming; any of which can trick a user who is not particularly IT literate, the user can be tricked into giving personal details that enable hackers to gain full access to a user’s account; leading to unauthorized purchases or even removal of money from an account if it remains undetected for a few days.</a:t>
            </a:r>
          </a:p>
          <a:p>
            <a:pPr marL="395288" indent="-223838">
              <a:buClr>
                <a:srgbClr val="00B050"/>
              </a:buClr>
              <a:buSzPct val="104000"/>
              <a:buFont typeface="Arial" panose="020B0604020202020204" pitchFamily="34" charset="0"/>
              <a:buChar char="•"/>
            </a:pPr>
            <a:r>
              <a:rPr lang="en-US" sz="1600" dirty="0" smtClean="0">
                <a:latin typeface="Calibri" panose="020F0502020204030204" pitchFamily="34" charset="0"/>
              </a:rPr>
              <a:t>The breaking of passwords through a number of techniques is an all too-familiar risk; if passwords are weak or have no encryption then it is a relatively easy task to break these passwords and allow illegal access to bank and credit card accounts.</a:t>
            </a:r>
          </a:p>
          <a:p>
            <a:pPr marL="395288" indent="-223838">
              <a:buClr>
                <a:srgbClr val="00B050"/>
              </a:buClr>
              <a:buSzPct val="104000"/>
              <a:buFont typeface="Arial" panose="020B0604020202020204" pitchFamily="34" charset="0"/>
              <a:buChar char="•"/>
            </a:pPr>
            <a:r>
              <a:rPr lang="en-US" sz="1600" dirty="0" smtClean="0">
                <a:latin typeface="Calibri" panose="020F0502020204030204" pitchFamily="34" charset="0"/>
              </a:rPr>
              <a:t>It is always a good idea to type in a web address or URL rather than ‘copy and paste it’ from an email or other website. Sometimes the web address/URL is altered very slightly in the email and the user ends up visiting a fake website. Once they visit the fake website it is possible that they will give personal and financial details to a fraudster without  the user’s knowledge – by physically typing in the web address the user will ensure they get it right and avoid such risks.</a:t>
            </a:r>
          </a:p>
          <a:p>
            <a:pPr marL="395288" indent="-223838">
              <a:buClr>
                <a:srgbClr val="00B050"/>
              </a:buClr>
              <a:buSzPct val="104000"/>
              <a:buFont typeface="Arial" panose="020B0604020202020204" pitchFamily="34" charset="0"/>
              <a:buChar char="•"/>
            </a:pPr>
            <a:r>
              <a:rPr lang="en-US" sz="1600" dirty="0" smtClean="0">
                <a:latin typeface="Calibri" panose="020F0502020204030204" pitchFamily="34" charset="0"/>
              </a:rPr>
              <a:t>If the user is using wireless technology, it is very important for internet access to be password controlled since it is relatively easy to tap in to wireless networks without password protection.</a:t>
            </a:r>
          </a:p>
          <a:p>
            <a:pPr marL="395288" indent="-223838">
              <a:buClr>
                <a:srgbClr val="00B050"/>
              </a:buClr>
              <a:buSzPct val="104000"/>
              <a:buFont typeface="Arial" panose="020B0604020202020204" pitchFamily="34" charset="0"/>
              <a:buChar char="•"/>
            </a:pPr>
            <a:r>
              <a:rPr lang="en-US" sz="1600" dirty="0" smtClean="0">
                <a:latin typeface="Calibri" panose="020F0502020204030204" pitchFamily="34" charset="0"/>
              </a:rPr>
              <a:t>Even large organisations can be subject to cybercrime; in recent years, the cloud and some large retail companies have been targets for hackers, which leaves customers vulnerable.</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159</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2670" dirty="0"/>
              <a:t>8.4.4 – Additional Protection – </a:t>
            </a:r>
            <a:r>
              <a:rPr lang="en-GB" sz="2670" dirty="0" smtClean="0"/>
              <a:t>Online Credit Fraud</a:t>
            </a:r>
            <a:endParaRPr lang="en-GB" sz="2670" dirty="0"/>
          </a:p>
        </p:txBody>
      </p:sp>
    </p:spTree>
    <p:extLst>
      <p:ext uri="{BB962C8B-B14F-4D97-AF65-F5344CB8AC3E}">
        <p14:creationId xmlns:p14="http://schemas.microsoft.com/office/powerpoint/2010/main" val="1187801413"/>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5976664" cy="5324535"/>
          </a:xfrm>
          <a:prstGeom prst="rect">
            <a:avLst/>
          </a:prstGeom>
        </p:spPr>
        <p:txBody>
          <a:bodyPr wrap="square">
            <a:spAutoFit/>
          </a:bodyPr>
          <a:lstStyle/>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If a user logs into an account or website in a public place (such as an airport using the available Wi-Fi ‘hotspots’) it is necessary to be very vigilant; there’s always a risk that somebody is monitoring internet usage in the area and will try to tap in to the data that is going to and from any computer using the wireless link.</a:t>
            </a:r>
            <a:endParaRPr lang="en-US" sz="1700" dirty="0">
              <a:latin typeface="Calibri" panose="020F0502020204030204" pitchFamily="34" charset="0"/>
            </a:endParaRPr>
          </a:p>
          <a:p>
            <a:pPr marL="285750" indent="-285750">
              <a:buClr>
                <a:srgbClr val="00B050"/>
              </a:buClr>
              <a:buSzPct val="104000"/>
              <a:buFont typeface="Wingdings 3" panose="05040102010807070707" pitchFamily="18" charset="2"/>
              <a:buChar char=""/>
            </a:pPr>
            <a:r>
              <a:rPr lang="en-US" sz="1700" dirty="0" smtClean="0">
                <a:latin typeface="Calibri" panose="020F0502020204030204" pitchFamily="34" charset="0"/>
              </a:rPr>
              <a:t>There are a number of simple precautions users can take:</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Always use varied and complex passwords for all accounts</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Check the accuracy of bank accounts continually and resolve any discrepancies immediately.</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Only provide personal information on sites that have ‘https’ in the web address or have the padlock icon in the web browser.</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Don’t provide personal information to any unsolicited requests for information; this is often a sign of phishing.</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Don’t open emails or attachments from unknown senders</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Delete any message from your spam folder on a regular basis</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Report any suspicious phishing activity to the company that is used by the perpetrator</a:t>
            </a:r>
          </a:p>
          <a:p>
            <a:pPr marL="395288" indent="-222250">
              <a:buClr>
                <a:srgbClr val="00B050"/>
              </a:buClr>
              <a:buSzPct val="104000"/>
              <a:buFont typeface="Arial" panose="020B0604020202020204" pitchFamily="34" charset="0"/>
              <a:buChar char="•"/>
            </a:pPr>
            <a:r>
              <a:rPr lang="en-US" sz="1700" dirty="0" smtClean="0">
                <a:latin typeface="Calibri" panose="020F0502020204030204" pitchFamily="34" charset="0"/>
              </a:rPr>
              <a:t>Only download software from sites that can be trusted.</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159</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2670" dirty="0"/>
              <a:t>8.4.4 – Additional Protection – </a:t>
            </a:r>
            <a:r>
              <a:rPr lang="en-GB" sz="2670" dirty="0" smtClean="0"/>
              <a:t>Online Credit Fraud</a:t>
            </a:r>
            <a:endParaRPr lang="en-GB" sz="2670" dirty="0"/>
          </a:p>
        </p:txBody>
      </p:sp>
      <p:pic>
        <p:nvPicPr>
          <p:cNvPr id="2" name="Picture 1">
            <a:hlinkClick r:id="rId4"/>
          </p:cNvPr>
          <p:cNvPicPr>
            <a:picLocks noChangeAspect="1"/>
          </p:cNvPicPr>
          <p:nvPr/>
        </p:nvPicPr>
        <p:blipFill rotWithShape="1">
          <a:blip r:embed="rId5"/>
          <a:srcRect l="25649" t="12593" r="33397" b="10626"/>
          <a:stretch/>
        </p:blipFill>
        <p:spPr>
          <a:xfrm>
            <a:off x="6300192" y="1155809"/>
            <a:ext cx="2485200" cy="2619534"/>
          </a:xfrm>
          <a:prstGeom prst="rect">
            <a:avLst/>
          </a:prstGeom>
        </p:spPr>
      </p:pic>
      <p:pic>
        <p:nvPicPr>
          <p:cNvPr id="2050" name="Picture 2" descr="http://image.slidesharecdn.com/whatisonlineadfraudandwhatdoesumdoaboutit-150324085032-conversion-gate01/95/what-is-online-ad-fraud-and-what-does-um-do-about-it-9-638.jpg?cb=1427187801"/>
          <p:cNvPicPr>
            <a:picLocks noChangeAspect="1" noChangeArrowheads="1"/>
          </p:cNvPicPr>
          <p:nvPr/>
        </p:nvPicPr>
        <p:blipFill rotWithShape="1">
          <a:blip r:embed="rId6">
            <a:extLst>
              <a:ext uri="{28A0092B-C50C-407E-A947-70E740481C1C}">
                <a14:useLocalDpi xmlns:a14="http://schemas.microsoft.com/office/drawing/2010/main" val="0"/>
              </a:ext>
            </a:extLst>
          </a:blip>
          <a:srcRect l="3949" t="9685" r="4811" b="8217"/>
          <a:stretch/>
        </p:blipFill>
        <p:spPr bwMode="auto">
          <a:xfrm>
            <a:off x="6300192" y="3970949"/>
            <a:ext cx="2480496" cy="1546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54608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8496944" cy="5355312"/>
          </a:xfrm>
          <a:prstGeom prst="rect">
            <a:avLst/>
          </a:prstGeom>
        </p:spPr>
        <p:txBody>
          <a:bodyPr wrap="square">
            <a:spAutoFit/>
          </a:bodyPr>
          <a:lstStyle/>
          <a:p>
            <a:pPr marL="285750" indent="-285750">
              <a:buClr>
                <a:srgbClr val="00B050"/>
              </a:buClr>
              <a:buSzPct val="104000"/>
              <a:buFont typeface="Wingdings 3" panose="05040102010807070707" pitchFamily="18" charset="2"/>
              <a:buChar char=""/>
            </a:pPr>
            <a:r>
              <a:rPr lang="en-US" b="1" dirty="0" smtClean="0">
                <a:latin typeface="Calibri" panose="020F0502020204030204" pitchFamily="34" charset="0"/>
              </a:rPr>
              <a:t>Cloud Security </a:t>
            </a:r>
            <a:r>
              <a:rPr lang="en-US" dirty="0" smtClean="0">
                <a:latin typeface="Calibri" panose="020F0502020204030204" pitchFamily="34" charset="0"/>
              </a:rPr>
              <a:t>– Several computers )especially tablets and laptops) and mobile phone manufacturers encourage customers to store or backup their files on a medium known as the </a:t>
            </a:r>
            <a:r>
              <a:rPr lang="en-US" b="1" dirty="0" smtClean="0">
                <a:solidFill>
                  <a:srgbClr val="FF0000"/>
                </a:solidFill>
                <a:latin typeface="Calibri" panose="020F0502020204030204" pitchFamily="34" charset="0"/>
              </a:rPr>
              <a:t>Cloud</a:t>
            </a:r>
            <a:r>
              <a:rPr lang="en-US" dirty="0" smtClean="0">
                <a:latin typeface="Calibri" panose="020F0502020204030204" pitchFamily="34" charset="0"/>
              </a:rPr>
              <a:t>. Users purchase cloud storage and can then access all their files (i.e. photos, videos and music) from any device anywhere in the world. This has obvious advantages:</a:t>
            </a:r>
          </a:p>
          <a:p>
            <a:pPr marL="519113" indent="-222250">
              <a:buClr>
                <a:srgbClr val="00B050"/>
              </a:buClr>
              <a:buSzPct val="104000"/>
              <a:buFont typeface="Arial" panose="020B0604020202020204" pitchFamily="34" charset="0"/>
              <a:buChar char="•"/>
            </a:pPr>
            <a:r>
              <a:rPr lang="en-US" dirty="0" smtClean="0">
                <a:latin typeface="Calibri" panose="020F0502020204030204" pitchFamily="34" charset="0"/>
              </a:rPr>
              <a:t>You don’t need to carry memory sticks around with you if you want to access your files away from home</a:t>
            </a:r>
          </a:p>
          <a:p>
            <a:pPr marL="519113" indent="-222250">
              <a:buClr>
                <a:srgbClr val="00B050"/>
              </a:buClr>
              <a:buSzPct val="104000"/>
              <a:buFont typeface="Arial" panose="020B0604020202020204" pitchFamily="34" charset="0"/>
              <a:buChar char="•"/>
            </a:pPr>
            <a:r>
              <a:rPr lang="en-US" dirty="0" smtClean="0">
                <a:latin typeface="Calibri" panose="020F0502020204030204" pitchFamily="34" charset="0"/>
              </a:rPr>
              <a:t>You don’t have to pay for large storage capacity on your computer/ tablet or mobile phone.</a:t>
            </a:r>
          </a:p>
          <a:p>
            <a:pPr marL="519113" indent="-222250">
              <a:buClr>
                <a:srgbClr val="00B050"/>
              </a:buClr>
              <a:buSzPct val="104000"/>
              <a:buFont typeface="Arial" panose="020B0604020202020204" pitchFamily="34" charset="0"/>
              <a:buChar char="•"/>
            </a:pPr>
            <a:r>
              <a:rPr lang="en-US" dirty="0" smtClean="0">
                <a:latin typeface="Calibri" panose="020F0502020204030204" pitchFamily="34" charset="0"/>
              </a:rPr>
              <a:t>Because the cloud is controlled by external companies, they will ensure that your files are backed up and therefor reduce the possibility of losing irreplaceable data.</a:t>
            </a:r>
          </a:p>
          <a:p>
            <a:pPr marL="519113" indent="-222250">
              <a:buClr>
                <a:srgbClr val="00B050"/>
              </a:buClr>
              <a:buSzPct val="104000"/>
              <a:buFont typeface="Arial" panose="020B0604020202020204" pitchFamily="34" charset="0"/>
              <a:buChar char="•"/>
            </a:pPr>
            <a:r>
              <a:rPr lang="en-US" dirty="0" smtClean="0">
                <a:latin typeface="Calibri" panose="020F0502020204030204" pitchFamily="34" charset="0"/>
              </a:rPr>
              <a:t>The ability to </a:t>
            </a:r>
            <a:r>
              <a:rPr lang="en-US" dirty="0" err="1" smtClean="0">
                <a:latin typeface="Calibri" panose="020F0502020204030204" pitchFamily="34" charset="0"/>
              </a:rPr>
              <a:t>synchronise</a:t>
            </a:r>
            <a:r>
              <a:rPr lang="en-US" dirty="0" smtClean="0">
                <a:latin typeface="Calibri" panose="020F0502020204030204" pitchFamily="34" charset="0"/>
              </a:rPr>
              <a:t> (sync) files ensures they are automatically updated across all devices; this means that the latest version of a file saved on a desktop PC, for example, is also available on other devices, such as a smartphone.</a:t>
            </a:r>
          </a:p>
          <a:p>
            <a:pPr marL="519113" indent="-222250">
              <a:buClr>
                <a:srgbClr val="00B050"/>
              </a:buClr>
              <a:buSzPct val="104000"/>
              <a:buFont typeface="Arial" panose="020B0604020202020204" pitchFamily="34" charset="0"/>
              <a:buChar char="•"/>
            </a:pPr>
            <a:r>
              <a:rPr lang="en-US" dirty="0" smtClean="0">
                <a:latin typeface="Calibri" panose="020F0502020204030204" pitchFamily="34" charset="0"/>
              </a:rPr>
              <a:t>Cloud storage is also ideal for collaborative purposes; it allows several users to edit and collaborate on a single file </a:t>
            </a:r>
            <a:r>
              <a:rPr lang="en-US" dirty="0">
                <a:latin typeface="Calibri" panose="020F0502020204030204" pitchFamily="34" charset="0"/>
              </a:rPr>
              <a:t>o</a:t>
            </a:r>
            <a:r>
              <a:rPr lang="en-US" dirty="0" smtClean="0">
                <a:latin typeface="Calibri" panose="020F0502020204030204" pitchFamily="34" charset="0"/>
              </a:rPr>
              <a:t>r document – there is no need to worry about tracking the latest version or which user made the changes.</a:t>
            </a:r>
          </a:p>
          <a:p>
            <a:pPr marL="285750" indent="-285750">
              <a:buClr>
                <a:srgbClr val="00B050"/>
              </a:buClr>
              <a:buSzPct val="104000"/>
              <a:buFont typeface="Wingdings 3" panose="05040102010807070707" pitchFamily="18" charset="2"/>
              <a:buChar char=""/>
            </a:pPr>
            <a:r>
              <a:rPr lang="en-US" dirty="0" smtClean="0">
                <a:latin typeface="Calibri" panose="020F0502020204030204" pitchFamily="34" charset="0"/>
              </a:rPr>
              <a:t>In spite of all these obvious advantages, there are still security worries about using cloud storage. The main fears are data security and data loss.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160</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2800" dirty="0"/>
              <a:t>8.4.4 – Additional Protection – </a:t>
            </a:r>
            <a:r>
              <a:rPr lang="en-GB" sz="2800" dirty="0" smtClean="0"/>
              <a:t>Cloud Security</a:t>
            </a:r>
            <a:endParaRPr lang="en-GB" sz="2800" dirty="0"/>
          </a:p>
        </p:txBody>
      </p:sp>
    </p:spTree>
    <p:extLst>
      <p:ext uri="{BB962C8B-B14F-4D97-AF65-F5344CB8AC3E}">
        <p14:creationId xmlns:p14="http://schemas.microsoft.com/office/powerpoint/2010/main" val="173611643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6696744" cy="5632311"/>
          </a:xfrm>
          <a:prstGeom prst="rect">
            <a:avLst/>
          </a:prstGeom>
        </p:spPr>
        <p:txBody>
          <a:bodyPr wrap="square">
            <a:spAutoFit/>
          </a:bodyPr>
          <a:lstStyle/>
          <a:p>
            <a:pPr marL="285750" indent="-285750">
              <a:buClr>
                <a:srgbClr val="00B050"/>
              </a:buClr>
              <a:buSzPct val="104000"/>
              <a:buFont typeface="Wingdings 3" panose="05040102010807070707" pitchFamily="18" charset="2"/>
              <a:buChar char=""/>
            </a:pPr>
            <a:r>
              <a:rPr lang="en-US" b="1" dirty="0" smtClean="0">
                <a:latin typeface="Calibri" panose="020F0502020204030204" pitchFamily="34" charset="0"/>
              </a:rPr>
              <a:t>Data Security </a:t>
            </a:r>
            <a:r>
              <a:rPr lang="en-US" dirty="0" smtClean="0">
                <a:latin typeface="Calibri" panose="020F0502020204030204" pitchFamily="34" charset="0"/>
              </a:rPr>
              <a:t>– Companies that transfer vast amounts of confidential data from their own systems to a cloud service provider are effectively relinquishing control of their own data security. This raises a number of questions:</a:t>
            </a:r>
          </a:p>
          <a:p>
            <a:pPr marL="568325" indent="-285750">
              <a:buClr>
                <a:srgbClr val="00B050"/>
              </a:buClr>
              <a:buSzPct val="104000"/>
              <a:buFont typeface="Arial" panose="020B0604020202020204" pitchFamily="34" charset="0"/>
              <a:buChar char="•"/>
            </a:pPr>
            <a:r>
              <a:rPr lang="en-US" dirty="0" smtClean="0">
                <a:latin typeface="Calibri" panose="020F0502020204030204" pitchFamily="34" charset="0"/>
              </a:rPr>
              <a:t>What physical security exists regarding the building where the data is housed?</a:t>
            </a:r>
          </a:p>
          <a:p>
            <a:pPr marL="568325" indent="-285750">
              <a:buClr>
                <a:srgbClr val="00B050"/>
              </a:buClr>
              <a:buSzPct val="104000"/>
              <a:buFont typeface="Arial" panose="020B0604020202020204" pitchFamily="34" charset="0"/>
              <a:buChar char="•"/>
            </a:pPr>
            <a:r>
              <a:rPr lang="en-US" dirty="0" smtClean="0">
                <a:latin typeface="Calibri" panose="020F0502020204030204" pitchFamily="34" charset="0"/>
              </a:rPr>
              <a:t>How good is the cloud service provider’s resistance to natural disasters or power cuts?</a:t>
            </a:r>
          </a:p>
          <a:p>
            <a:pPr marL="568325" indent="-285750">
              <a:buClr>
                <a:srgbClr val="00B050"/>
              </a:buClr>
              <a:buSzPct val="104000"/>
              <a:buFont typeface="Arial" panose="020B0604020202020204" pitchFamily="34" charset="0"/>
              <a:buChar char="•"/>
            </a:pPr>
            <a:r>
              <a:rPr lang="en-US" dirty="0" smtClean="0">
                <a:latin typeface="Calibri" panose="020F0502020204030204" pitchFamily="34" charset="0"/>
              </a:rPr>
              <a:t>What safeguards exist regarding personnel who work in the cloud service company? Can they use authorization codes to access confidential data for monetary purposes?</a:t>
            </a:r>
          </a:p>
          <a:p>
            <a:pPr marL="285750" indent="-285750">
              <a:buClr>
                <a:srgbClr val="00B050"/>
              </a:buClr>
              <a:buSzPct val="104000"/>
              <a:buFont typeface="Wingdings 3" panose="05040102010807070707" pitchFamily="18" charset="2"/>
              <a:buChar char=""/>
            </a:pPr>
            <a:r>
              <a:rPr lang="en-US" b="1" dirty="0" smtClean="0">
                <a:latin typeface="Calibri" panose="020F0502020204030204" pitchFamily="34" charset="0"/>
              </a:rPr>
              <a:t>Data Loss</a:t>
            </a:r>
            <a:r>
              <a:rPr lang="en-US" dirty="0" smtClean="0">
                <a:latin typeface="Calibri" panose="020F0502020204030204" pitchFamily="34" charset="0"/>
              </a:rPr>
              <a:t> – There is a risk that important or irreplaceable data could be lost from the cloud storage facilities. Actions from hackers (gaining access to accounts or pharming attacks) could lead to loss or corruption of data. Users need to be certain sufficient safeguards exist to overcome these potentially very harmful risks.</a:t>
            </a:r>
          </a:p>
          <a:p>
            <a:pPr marL="285750" indent="-285750">
              <a:buClr>
                <a:srgbClr val="00B050"/>
              </a:buClr>
              <a:buSzPct val="104000"/>
              <a:buFont typeface="Wingdings 3" panose="05040102010807070707" pitchFamily="18" charset="2"/>
              <a:buChar char=""/>
            </a:pPr>
            <a:r>
              <a:rPr lang="en-US" dirty="0" smtClean="0">
                <a:latin typeface="Calibri" panose="020F0502020204030204" pitchFamily="34" charset="0"/>
              </a:rPr>
              <a:t>In late September 2014, three breaches of security involving two of the largest cloud service providers showed why many of the above fears make people a little nervous of using this facility to store their important files.</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161</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2800" dirty="0"/>
              <a:t>8.4.4 – Additional Protection – </a:t>
            </a:r>
            <a:r>
              <a:rPr lang="en-GB" sz="2800" dirty="0" smtClean="0"/>
              <a:t>Cloud Security</a:t>
            </a:r>
            <a:endParaRPr lang="en-GB" sz="2800" dirty="0"/>
          </a:p>
        </p:txBody>
      </p:sp>
      <p:pic>
        <p:nvPicPr>
          <p:cNvPr id="2" name="Picture 1">
            <a:hlinkClick r:id="rId4"/>
          </p:cNvPr>
          <p:cNvPicPr>
            <a:picLocks noChangeAspect="1"/>
          </p:cNvPicPr>
          <p:nvPr/>
        </p:nvPicPr>
        <p:blipFill rotWithShape="1">
          <a:blip r:embed="rId5"/>
          <a:srcRect l="25096" t="20469" r="28969" b="17516"/>
          <a:stretch/>
        </p:blipFill>
        <p:spPr>
          <a:xfrm>
            <a:off x="6804248" y="1155809"/>
            <a:ext cx="2016224" cy="1530387"/>
          </a:xfrm>
          <a:prstGeom prst="rect">
            <a:avLst/>
          </a:prstGeom>
        </p:spPr>
      </p:pic>
      <p:pic>
        <p:nvPicPr>
          <p:cNvPr id="1026" name="Picture 2" descr="http://cdn.ttgtmedia.com/rms/onlineImages/srchcldprvdr_cloudsurvey_2013_06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3262260"/>
            <a:ext cx="2096659" cy="11748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safenet-inc.com/uploadedImages/images/products/data-protection/encryption-images/protectv-anatomy-securing-data-cloud-diagram.png?n=4349"/>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412" t="8762" r="3665" b="7654"/>
          <a:stretch/>
        </p:blipFill>
        <p:spPr bwMode="auto">
          <a:xfrm>
            <a:off x="6791351" y="5301208"/>
            <a:ext cx="2029121" cy="1152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125742"/>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55809"/>
            <a:ext cx="6696744" cy="5355312"/>
          </a:xfrm>
          <a:prstGeom prst="rect">
            <a:avLst/>
          </a:prstGeom>
        </p:spPr>
        <p:txBody>
          <a:bodyPr wrap="square">
            <a:spAutoFit/>
          </a:bodyPr>
          <a:lstStyle/>
          <a:p>
            <a:pPr marL="568325" indent="-285750">
              <a:buClr>
                <a:srgbClr val="00B050"/>
              </a:buClr>
              <a:buSzPct val="104000"/>
              <a:buFont typeface="Arial" panose="020B0604020202020204" pitchFamily="34" charset="0"/>
              <a:buChar char="•"/>
            </a:pPr>
            <a:r>
              <a:rPr lang="en-US" sz="1900" dirty="0" smtClean="0">
                <a:latin typeface="Calibri" panose="020F0502020204030204" pitchFamily="34" charset="0"/>
              </a:rPr>
              <a:t>The XEN security threat, which forced several cloud operators to reboot all their cloud servers; this was caused by a problem in the XEN </a:t>
            </a:r>
            <a:r>
              <a:rPr lang="en-US" sz="1900" b="1" dirty="0" smtClean="0">
                <a:solidFill>
                  <a:srgbClr val="FF0000"/>
                </a:solidFill>
                <a:latin typeface="Calibri" panose="020F0502020204030204" pitchFamily="34" charset="0"/>
              </a:rPr>
              <a:t>hypervisor</a:t>
            </a:r>
            <a:r>
              <a:rPr lang="en-US" sz="1900" dirty="0" smtClean="0">
                <a:solidFill>
                  <a:srgbClr val="FF0000"/>
                </a:solidFill>
                <a:latin typeface="Calibri" panose="020F0502020204030204" pitchFamily="34" charset="0"/>
              </a:rPr>
              <a:t> </a:t>
            </a:r>
            <a:r>
              <a:rPr lang="en-US" sz="1900" dirty="0" smtClean="0">
                <a:latin typeface="Calibri" panose="020F0502020204030204" pitchFamily="34" charset="0"/>
              </a:rPr>
              <a:t>(a hypervisor is a piece of software, firmware or hardware that creates and runs virtual machines)</a:t>
            </a:r>
          </a:p>
          <a:p>
            <a:pPr marL="568325" indent="-285750">
              <a:buClr>
                <a:srgbClr val="00B050"/>
              </a:buClr>
              <a:buSzPct val="104000"/>
              <a:buFont typeface="Arial" panose="020B0604020202020204" pitchFamily="34" charset="0"/>
              <a:buChar char="•"/>
            </a:pPr>
            <a:r>
              <a:rPr lang="en-US" sz="1900" dirty="0" smtClean="0">
                <a:latin typeface="Calibri" panose="020F0502020204030204" pitchFamily="34" charset="0"/>
              </a:rPr>
              <a:t>A recent case where a large cloud service provider permanently lost data during a routine backup procedure</a:t>
            </a:r>
          </a:p>
          <a:p>
            <a:pPr marL="568325" indent="-285750">
              <a:buClr>
                <a:srgbClr val="00B050"/>
              </a:buClr>
              <a:buSzPct val="104000"/>
              <a:buFont typeface="Arial" panose="020B0604020202020204" pitchFamily="34" charset="0"/>
              <a:buChar char="•"/>
            </a:pPr>
            <a:r>
              <a:rPr lang="en-US" sz="1900" dirty="0" smtClean="0">
                <a:latin typeface="Calibri" panose="020F0502020204030204" pitchFamily="34" charset="0"/>
              </a:rPr>
              <a:t>The celebrity photos cloud hacking scandal, where over 100 ‘interesting’ photos of celebrities were leaked; hackers had gained access to a number of cloud accounts, which enabled them to publish the photos on social networks and to sell them to publishing companies.</a:t>
            </a:r>
          </a:p>
          <a:p>
            <a:pPr marL="285750" indent="-285750">
              <a:buClr>
                <a:srgbClr val="00B050"/>
              </a:buClr>
              <a:buSzPct val="104000"/>
              <a:buFont typeface="Wingdings 3" panose="05040102010807070707" pitchFamily="18" charset="2"/>
              <a:buChar char=""/>
            </a:pPr>
            <a:r>
              <a:rPr lang="en-US" sz="1900" dirty="0" smtClean="0">
                <a:latin typeface="Calibri" panose="020F0502020204030204" pitchFamily="34" charset="0"/>
              </a:rPr>
              <a:t>All the reasons above have made individuals and companies nervous about using cloud service providers. A ‘game’ between hackers and owners of online service companies continues to simmer. Provided users are vigilant in their use of any device connected to the Internet, then the possibility of being a victim of cybercrime is considerably reduced.</a:t>
            </a:r>
          </a:p>
        </p:txBody>
      </p:sp>
      <p:sp>
        <p:nvSpPr>
          <p:cNvPr id="7" name="Round Same Side Corner Rectangle 6">
            <a:hlinkClick r:id="rId3" action="ppaction://hlinksldjump"/>
          </p:cNvPr>
          <p:cNvSpPr/>
          <p:nvPr/>
        </p:nvSpPr>
        <p:spPr>
          <a:xfrm>
            <a:off x="7380312"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161</a:t>
            </a:r>
            <a:endParaRPr lang="en-GB" sz="1000" b="1" dirty="0">
              <a:latin typeface="Arial" panose="020B0604020202020204" pitchFamily="34" charset="0"/>
              <a:cs typeface="Arial" panose="020B0604020202020204" pitchFamily="34" charset="0"/>
            </a:endParaRPr>
          </a:p>
        </p:txBody>
      </p:sp>
      <p:sp>
        <p:nvSpPr>
          <p:cNvPr id="9" name="Title 8"/>
          <p:cNvSpPr>
            <a:spLocks noGrp="1"/>
          </p:cNvSpPr>
          <p:nvPr>
            <p:ph type="title"/>
          </p:nvPr>
        </p:nvSpPr>
        <p:spPr/>
        <p:txBody>
          <a:bodyPr>
            <a:noAutofit/>
          </a:bodyPr>
          <a:lstStyle/>
          <a:p>
            <a:r>
              <a:rPr lang="en-GB" sz="2800" dirty="0"/>
              <a:t>8.4.4 – Additional Protection – </a:t>
            </a:r>
            <a:r>
              <a:rPr lang="en-GB" sz="2800" dirty="0" smtClean="0"/>
              <a:t>Cloud Security</a:t>
            </a:r>
            <a:endParaRPr lang="en-GB" sz="2800" dirty="0"/>
          </a:p>
        </p:txBody>
      </p:sp>
      <p:pic>
        <p:nvPicPr>
          <p:cNvPr id="2" name="Picture 1">
            <a:hlinkClick r:id="rId4"/>
          </p:cNvPr>
          <p:cNvPicPr>
            <a:picLocks noChangeAspect="1"/>
          </p:cNvPicPr>
          <p:nvPr/>
        </p:nvPicPr>
        <p:blipFill rotWithShape="1">
          <a:blip r:embed="rId5"/>
          <a:srcRect l="12919" t="14563" r="37826" b="39172"/>
          <a:stretch/>
        </p:blipFill>
        <p:spPr>
          <a:xfrm>
            <a:off x="6968578" y="1187852"/>
            <a:ext cx="1851894" cy="977967"/>
          </a:xfrm>
          <a:prstGeom prst="rect">
            <a:avLst/>
          </a:prstGeom>
          <a:effectLst>
            <a:outerShdw blurRad="177800" dist="38100" dir="2700000" sx="104000" sy="104000" algn="tl" rotWithShape="0">
              <a:prstClr val="black">
                <a:alpha val="40000"/>
              </a:prstClr>
            </a:outerShdw>
          </a:effectLst>
        </p:spPr>
      </p:pic>
      <p:pic>
        <p:nvPicPr>
          <p:cNvPr id="3" name="Picture 2">
            <a:hlinkClick r:id="rId6"/>
          </p:cNvPr>
          <p:cNvPicPr>
            <a:picLocks noChangeAspect="1"/>
          </p:cNvPicPr>
          <p:nvPr/>
        </p:nvPicPr>
        <p:blipFill rotWithShape="1">
          <a:blip r:embed="rId7"/>
          <a:srcRect l="4618" t="11610" r="35612" b="18501"/>
          <a:stretch/>
        </p:blipFill>
        <p:spPr>
          <a:xfrm>
            <a:off x="6968578" y="2413307"/>
            <a:ext cx="1873598" cy="1231717"/>
          </a:xfrm>
          <a:prstGeom prst="rect">
            <a:avLst/>
          </a:prstGeom>
          <a:effectLst>
            <a:outerShdw blurRad="177800" dist="38100" dir="2700000" sx="104000" sy="104000" algn="tl" rotWithShape="0">
              <a:prstClr val="black">
                <a:alpha val="40000"/>
              </a:prstClr>
            </a:outerShdw>
          </a:effectLst>
        </p:spPr>
      </p:pic>
      <p:pic>
        <p:nvPicPr>
          <p:cNvPr id="5" name="Picture 4">
            <a:hlinkClick r:id="rId8"/>
          </p:cNvPr>
          <p:cNvPicPr>
            <a:picLocks noChangeAspect="1"/>
          </p:cNvPicPr>
          <p:nvPr/>
        </p:nvPicPr>
        <p:blipFill rotWithShape="1">
          <a:blip r:embed="rId9"/>
          <a:srcRect l="14580" t="15547" r="38931" b="26375"/>
          <a:stretch/>
        </p:blipFill>
        <p:spPr>
          <a:xfrm>
            <a:off x="6968578" y="3861048"/>
            <a:ext cx="1873598" cy="1315980"/>
          </a:xfrm>
          <a:prstGeom prst="rect">
            <a:avLst/>
          </a:prstGeom>
          <a:effectLst>
            <a:outerShdw blurRad="177800" dist="38100" dir="2700000" sx="104000" sy="104000" algn="tl" rotWithShape="0">
              <a:prstClr val="black">
                <a:alpha val="40000"/>
              </a:prstClr>
            </a:outerShdw>
          </a:effectLst>
        </p:spPr>
      </p:pic>
      <p:pic>
        <p:nvPicPr>
          <p:cNvPr id="6" name="Picture 5">
            <a:hlinkClick r:id="rId10"/>
          </p:cNvPr>
          <p:cNvPicPr>
            <a:picLocks noChangeAspect="1"/>
          </p:cNvPicPr>
          <p:nvPr/>
        </p:nvPicPr>
        <p:blipFill rotWithShape="1">
          <a:blip r:embed="rId11"/>
          <a:srcRect l="4065" t="29328" r="33950" b="5947"/>
          <a:stretch/>
        </p:blipFill>
        <p:spPr>
          <a:xfrm>
            <a:off x="6968578" y="5366104"/>
            <a:ext cx="1851894" cy="1087232"/>
          </a:xfrm>
          <a:prstGeom prst="rect">
            <a:avLst/>
          </a:prstGeom>
          <a:effectLst>
            <a:outerShdw blurRad="177800" dist="38100" dir="2700000" sx="104000" sy="104000" algn="tl" rotWithShape="0">
              <a:prstClr val="black">
                <a:alpha val="40000"/>
              </a:prstClr>
            </a:outerShdw>
          </a:effectLst>
        </p:spPr>
      </p:pic>
    </p:spTree>
    <p:extLst>
      <p:ext uri="{BB962C8B-B14F-4D97-AF65-F5344CB8AC3E}">
        <p14:creationId xmlns:p14="http://schemas.microsoft.com/office/powerpoint/2010/main" val="3499147020"/>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smtClean="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2009 – Paper 1</a:t>
            </a:r>
            <a:endParaRPr lang="en-ZA" sz="2000" b="1" dirty="0">
              <a:latin typeface="Calibri" pitchFamily="34" charset="0"/>
              <a:ea typeface="Calibri" pitchFamily="34" charset="0"/>
              <a:cs typeface="Calibri" pitchFamily="34" charset="0"/>
            </a:endParaRPr>
          </a:p>
        </p:txBody>
      </p:sp>
      <p:pic>
        <p:nvPicPr>
          <p:cNvPr id="2" name="Picture 1"/>
          <p:cNvPicPr>
            <a:picLocks noChangeAspect="1"/>
          </p:cNvPicPr>
          <p:nvPr/>
        </p:nvPicPr>
        <p:blipFill rotWithShape="1">
          <a:blip r:embed="rId3"/>
          <a:srcRect l="18915" t="17808" r="20158" b="7424"/>
          <a:stretch/>
        </p:blipFill>
        <p:spPr>
          <a:xfrm>
            <a:off x="801001" y="1659235"/>
            <a:ext cx="6651319" cy="4886684"/>
          </a:xfrm>
          <a:prstGeom prst="rect">
            <a:avLst/>
          </a:prstGeom>
        </p:spPr>
      </p:pic>
      <p:sp>
        <p:nvSpPr>
          <p:cNvPr id="9" name="TextBox 8">
            <a:hlinkClick r:id="rId4"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984859212"/>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2010 – Paper 1</a:t>
            </a:r>
            <a:endParaRPr lang="en-ZA" sz="2000" b="1" dirty="0">
              <a:latin typeface="Calibri" pitchFamily="34" charset="0"/>
              <a:ea typeface="Calibri" pitchFamily="34" charset="0"/>
              <a:cs typeface="Calibri" pitchFamily="34" charset="0"/>
            </a:endParaRPr>
          </a:p>
        </p:txBody>
      </p:sp>
      <p:grpSp>
        <p:nvGrpSpPr>
          <p:cNvPr id="5" name="Group 4"/>
          <p:cNvGrpSpPr/>
          <p:nvPr/>
        </p:nvGrpSpPr>
        <p:grpSpPr>
          <a:xfrm>
            <a:off x="1475656" y="1700808"/>
            <a:ext cx="6100667" cy="4830018"/>
            <a:chOff x="559565" y="1767334"/>
            <a:chExt cx="5308579" cy="4562403"/>
          </a:xfrm>
        </p:grpSpPr>
        <p:pic>
          <p:nvPicPr>
            <p:cNvPr id="3" name="Picture 2"/>
            <p:cNvPicPr>
              <a:picLocks noChangeAspect="1"/>
            </p:cNvPicPr>
            <p:nvPr/>
          </p:nvPicPr>
          <p:blipFill rotWithShape="1">
            <a:blip r:embed="rId3"/>
            <a:srcRect l="21394" t="15731" r="22725" b="76921"/>
            <a:stretch/>
          </p:blipFill>
          <p:spPr>
            <a:xfrm>
              <a:off x="559565" y="1767334"/>
              <a:ext cx="5308579" cy="392430"/>
            </a:xfrm>
            <a:prstGeom prst="rect">
              <a:avLst/>
            </a:prstGeom>
          </p:spPr>
        </p:pic>
        <p:pic>
          <p:nvPicPr>
            <p:cNvPr id="4" name="Picture 3"/>
            <p:cNvPicPr>
              <a:picLocks noChangeAspect="1"/>
            </p:cNvPicPr>
            <p:nvPr/>
          </p:nvPicPr>
          <p:blipFill rotWithShape="1">
            <a:blip r:embed="rId4"/>
            <a:srcRect l="23730" t="15731" r="21979" b="7423"/>
            <a:stretch/>
          </p:blipFill>
          <p:spPr>
            <a:xfrm>
              <a:off x="593686" y="2132856"/>
              <a:ext cx="5274458" cy="4196881"/>
            </a:xfrm>
            <a:prstGeom prst="rect">
              <a:avLst/>
            </a:prstGeom>
          </p:spPr>
        </p:pic>
      </p:grpSp>
      <p:sp>
        <p:nvSpPr>
          <p:cNvPr id="10" name="TextBox 9">
            <a:hlinkClick r:id="rId5"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45307393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2010 – Paper 1</a:t>
            </a:r>
            <a:endParaRPr lang="en-ZA" sz="2000" b="1" dirty="0">
              <a:latin typeface="Calibri" pitchFamily="34" charset="0"/>
              <a:ea typeface="Calibri" pitchFamily="34" charset="0"/>
              <a:cs typeface="Calibri" pitchFamily="34" charset="0"/>
            </a:endParaRPr>
          </a:p>
        </p:txBody>
      </p:sp>
      <p:grpSp>
        <p:nvGrpSpPr>
          <p:cNvPr id="7" name="Group 6"/>
          <p:cNvGrpSpPr/>
          <p:nvPr/>
        </p:nvGrpSpPr>
        <p:grpSpPr>
          <a:xfrm>
            <a:off x="1403648" y="1734282"/>
            <a:ext cx="5616624" cy="4825092"/>
            <a:chOff x="971600" y="1716511"/>
            <a:chExt cx="5616624" cy="4825092"/>
          </a:xfrm>
        </p:grpSpPr>
        <p:pic>
          <p:nvPicPr>
            <p:cNvPr id="2" name="Picture 1"/>
            <p:cNvPicPr>
              <a:picLocks noChangeAspect="1"/>
            </p:cNvPicPr>
            <p:nvPr/>
          </p:nvPicPr>
          <p:blipFill rotWithShape="1">
            <a:blip r:embed="rId3"/>
            <a:srcRect l="12919" t="24406" r="15688" b="66734"/>
            <a:stretch/>
          </p:blipFill>
          <p:spPr>
            <a:xfrm>
              <a:off x="971600" y="1716511"/>
              <a:ext cx="5616624" cy="391857"/>
            </a:xfrm>
            <a:prstGeom prst="rect">
              <a:avLst/>
            </a:prstGeom>
          </p:spPr>
        </p:pic>
        <p:pic>
          <p:nvPicPr>
            <p:cNvPr id="6" name="Picture 5"/>
            <p:cNvPicPr>
              <a:picLocks noChangeAspect="1"/>
            </p:cNvPicPr>
            <p:nvPr/>
          </p:nvPicPr>
          <p:blipFill rotWithShape="1">
            <a:blip r:embed="rId4"/>
            <a:srcRect l="23730" t="16770" r="21979" b="7423"/>
            <a:stretch/>
          </p:blipFill>
          <p:spPr>
            <a:xfrm>
              <a:off x="971600" y="2132856"/>
              <a:ext cx="5616624" cy="4408747"/>
            </a:xfrm>
            <a:prstGeom prst="rect">
              <a:avLst/>
            </a:prstGeom>
          </p:spPr>
        </p:pic>
      </p:grpSp>
      <p:sp>
        <p:nvSpPr>
          <p:cNvPr id="12" name="TextBox 11">
            <a:hlinkClick r:id="rId5"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7442473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2010 – Paper 1</a:t>
            </a:r>
            <a:endParaRPr lang="en-ZA" sz="2000" b="1" dirty="0">
              <a:latin typeface="Calibri" pitchFamily="34" charset="0"/>
              <a:ea typeface="Calibri" pitchFamily="34" charset="0"/>
              <a:cs typeface="Calibri" pitchFamily="34" charset="0"/>
            </a:endParaRPr>
          </a:p>
        </p:txBody>
      </p:sp>
      <p:pic>
        <p:nvPicPr>
          <p:cNvPr id="3" name="Picture 2"/>
          <p:cNvPicPr>
            <a:picLocks noChangeAspect="1"/>
          </p:cNvPicPr>
          <p:nvPr/>
        </p:nvPicPr>
        <p:blipFill rotWithShape="1">
          <a:blip r:embed="rId3"/>
          <a:srcRect l="23730" t="38577" r="21979" b="20924"/>
          <a:stretch/>
        </p:blipFill>
        <p:spPr>
          <a:xfrm>
            <a:off x="598357" y="2004209"/>
            <a:ext cx="7862075" cy="3296999"/>
          </a:xfrm>
          <a:prstGeom prst="rect">
            <a:avLst/>
          </a:prstGeom>
        </p:spPr>
      </p:pic>
      <p:sp>
        <p:nvSpPr>
          <p:cNvPr id="10" name="TextBox 9">
            <a:hlinkClick r:id="rId4"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224542843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2011 – Paper 12</a:t>
            </a:r>
            <a:endParaRPr lang="en-ZA" sz="2000" b="1" dirty="0">
              <a:latin typeface="Calibri" pitchFamily="34" charset="0"/>
              <a:ea typeface="Calibri" pitchFamily="34" charset="0"/>
              <a:cs typeface="Calibri" pitchFamily="34" charset="0"/>
            </a:endParaRPr>
          </a:p>
        </p:txBody>
      </p:sp>
      <p:pic>
        <p:nvPicPr>
          <p:cNvPr id="2" name="Picture 1"/>
          <p:cNvPicPr>
            <a:picLocks noChangeAspect="1"/>
          </p:cNvPicPr>
          <p:nvPr/>
        </p:nvPicPr>
        <p:blipFill rotWithShape="1">
          <a:blip r:embed="rId3"/>
          <a:srcRect l="21395" t="17809" r="22563" b="6384"/>
          <a:stretch/>
        </p:blipFill>
        <p:spPr>
          <a:xfrm>
            <a:off x="1259632" y="1741893"/>
            <a:ext cx="6264696" cy="4763779"/>
          </a:xfrm>
          <a:prstGeom prst="rect">
            <a:avLst/>
          </a:prstGeom>
        </p:spPr>
      </p:pic>
      <p:sp>
        <p:nvSpPr>
          <p:cNvPr id="9" name="TextBox 8">
            <a:hlinkClick r:id="rId4"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243103890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C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850" dirty="0">
                <a:latin typeface="Arial" panose="020B0604020202020204" pitchFamily="34" charset="0"/>
                <a:cs typeface="Arial" panose="020B0604020202020204" pitchFamily="34" charset="0"/>
              </a:rPr>
              <a:t>A </a:t>
            </a:r>
            <a:r>
              <a:rPr lang="en-US" sz="1850" b="1" dirty="0">
                <a:latin typeface="Arial" panose="020B0604020202020204" pitchFamily="34" charset="0"/>
                <a:cs typeface="Arial" panose="020B0604020202020204" pitchFamily="34" charset="0"/>
              </a:rPr>
              <a:t>Grade C</a:t>
            </a:r>
            <a:r>
              <a:rPr lang="en-US" sz="1850" dirty="0">
                <a:latin typeface="Arial" panose="020B0604020202020204" pitchFamily="34" charset="0"/>
                <a:cs typeface="Arial" panose="020B0604020202020204" pitchFamily="34" charset="0"/>
              </a:rPr>
              <a:t> candidate should demonstrate the </a:t>
            </a:r>
            <a:r>
              <a:rPr lang="en-US" sz="1850" dirty="0" smtClean="0">
                <a:latin typeface="Arial" panose="020B0604020202020204" pitchFamily="34" charset="0"/>
                <a:cs typeface="Arial" panose="020B0604020202020204" pitchFamily="34" charset="0"/>
              </a:rPr>
              <a:t>following:</a:t>
            </a:r>
          </a:p>
          <a:p>
            <a:pPr marL="228600" indent="-228600"/>
            <a:r>
              <a:rPr lang="en-US" sz="1850" b="1" dirty="0" smtClean="0">
                <a:latin typeface="Arial" panose="020B0604020202020204" pitchFamily="34" charset="0"/>
                <a:cs typeface="Arial" panose="020B0604020202020204" pitchFamily="34" charset="0"/>
              </a:rPr>
              <a:t>Knowledge </a:t>
            </a:r>
            <a:r>
              <a:rPr lang="en-US" sz="1850" b="1" dirty="0">
                <a:latin typeface="Arial" panose="020B0604020202020204" pitchFamily="34" charset="0"/>
                <a:cs typeface="Arial" panose="020B0604020202020204" pitchFamily="34" charset="0"/>
              </a:rPr>
              <a:t>and </a:t>
            </a:r>
            <a:r>
              <a:rPr lang="en-US" sz="1850" b="1" dirty="0" smtClean="0">
                <a:latin typeface="Arial" panose="020B0604020202020204" pitchFamily="34" charset="0"/>
                <a:cs typeface="Arial" panose="020B0604020202020204" pitchFamily="34" charset="0"/>
              </a:rPr>
              <a:t>understanding</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identify detailed facts, conventions and techniques in relation to the content of the </a:t>
            </a:r>
            <a:r>
              <a:rPr lang="en-US" sz="1850" dirty="0" smtClean="0">
                <a:latin typeface="Arial" panose="020B0604020202020204" pitchFamily="34" charset="0"/>
                <a:cs typeface="Arial" panose="020B0604020202020204" pitchFamily="34" charset="0"/>
              </a:rPr>
              <a:t>syllabus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define the concepts and ideas of the syllabus.</a:t>
            </a:r>
          </a:p>
          <a:p>
            <a:pPr marL="228600" indent="-228600"/>
            <a:r>
              <a:rPr lang="en-US" sz="1850" b="1" dirty="0" smtClean="0">
                <a:latin typeface="Arial" panose="020B0604020202020204" pitchFamily="34" charset="0"/>
                <a:cs typeface="Arial" panose="020B0604020202020204" pitchFamily="34" charset="0"/>
              </a:rPr>
              <a:t>Application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apply knowledge and understanding, using terms, concepts, theories and methods appropriately to address problems and </a:t>
            </a:r>
            <a:r>
              <a:rPr lang="en-US" sz="1850" dirty="0" smtClean="0">
                <a:latin typeface="Arial" panose="020B0604020202020204" pitchFamily="34" charset="0"/>
                <a:cs typeface="Arial" panose="020B0604020202020204" pitchFamily="34" charset="0"/>
              </a:rPr>
              <a:t>issues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draw conclusions, and to present these in a clear manner.</a:t>
            </a:r>
          </a:p>
          <a:p>
            <a:pPr marL="228600" indent="-228600"/>
            <a:r>
              <a:rPr lang="en-US" sz="1850" b="1" dirty="0" smtClean="0">
                <a:latin typeface="Arial" panose="020B0604020202020204" pitchFamily="34" charset="0"/>
                <a:cs typeface="Arial" panose="020B0604020202020204" pitchFamily="34" charset="0"/>
              </a:rPr>
              <a:t>Analysis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use and comment on information presented in various </a:t>
            </a:r>
            <a:r>
              <a:rPr lang="en-US" sz="1850" dirty="0" smtClean="0">
                <a:latin typeface="Arial" panose="020B0604020202020204" pitchFamily="34" charset="0"/>
                <a:cs typeface="Arial" panose="020B0604020202020204" pitchFamily="34" charset="0"/>
              </a:rPr>
              <a:t>forms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distinguish between evidence and opinion.</a:t>
            </a:r>
          </a:p>
          <a:p>
            <a:pPr marL="228600" indent="-228600"/>
            <a:r>
              <a:rPr lang="en-US" sz="1850" b="1" dirty="0" smtClean="0">
                <a:latin typeface="Arial" panose="020B0604020202020204" pitchFamily="34" charset="0"/>
                <a:cs typeface="Arial" panose="020B0604020202020204" pitchFamily="34" charset="0"/>
              </a:rPr>
              <a:t>Evaluation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evaluate and make reasoned judgements.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04317822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2011 – Paper 12</a:t>
            </a:r>
            <a:endParaRPr lang="en-ZA" sz="2000" b="1" dirty="0">
              <a:latin typeface="Calibri" pitchFamily="34" charset="0"/>
              <a:ea typeface="Calibri" pitchFamily="34" charset="0"/>
              <a:cs typeface="Calibri" pitchFamily="34" charset="0"/>
            </a:endParaRPr>
          </a:p>
        </p:txBody>
      </p:sp>
      <p:pic>
        <p:nvPicPr>
          <p:cNvPr id="3" name="Picture 2"/>
          <p:cNvPicPr>
            <a:picLocks noChangeAspect="1"/>
          </p:cNvPicPr>
          <p:nvPr/>
        </p:nvPicPr>
        <p:blipFill rotWithShape="1">
          <a:blip r:embed="rId3"/>
          <a:srcRect l="21395" t="33385" r="22563" b="28193"/>
          <a:stretch/>
        </p:blipFill>
        <p:spPr>
          <a:xfrm>
            <a:off x="611560" y="1916832"/>
            <a:ext cx="7846926" cy="3024336"/>
          </a:xfrm>
          <a:prstGeom prst="rect">
            <a:avLst/>
          </a:prstGeom>
        </p:spPr>
      </p:pic>
      <p:sp>
        <p:nvSpPr>
          <p:cNvPr id="9" name="TextBox 8">
            <a:hlinkClick r:id="rId4"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1328149104"/>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2012 – Paper 12</a:t>
            </a:r>
            <a:endParaRPr lang="en-ZA" sz="2000" b="1" dirty="0">
              <a:latin typeface="Calibri" pitchFamily="34" charset="0"/>
              <a:ea typeface="Calibri" pitchFamily="34" charset="0"/>
              <a:cs typeface="Calibri" pitchFamily="34" charset="0"/>
            </a:endParaRPr>
          </a:p>
        </p:txBody>
      </p:sp>
      <p:pic>
        <p:nvPicPr>
          <p:cNvPr id="2" name="Picture 1"/>
          <p:cNvPicPr>
            <a:picLocks noChangeAspect="1"/>
          </p:cNvPicPr>
          <p:nvPr/>
        </p:nvPicPr>
        <p:blipFill rotWithShape="1">
          <a:blip r:embed="rId3"/>
          <a:srcRect l="21775" t="23422" r="23989" b="37203"/>
          <a:stretch/>
        </p:blipFill>
        <p:spPr>
          <a:xfrm>
            <a:off x="323851" y="1830806"/>
            <a:ext cx="5688310" cy="2321759"/>
          </a:xfrm>
          <a:prstGeom prst="rect">
            <a:avLst/>
          </a:prstGeom>
        </p:spPr>
      </p:pic>
      <p:pic>
        <p:nvPicPr>
          <p:cNvPr id="4" name="Picture 3"/>
          <p:cNvPicPr>
            <a:picLocks noChangeAspect="1"/>
          </p:cNvPicPr>
          <p:nvPr/>
        </p:nvPicPr>
        <p:blipFill rotWithShape="1">
          <a:blip r:embed="rId4"/>
          <a:srcRect l="22329" t="36219" r="23989" b="28344"/>
          <a:stretch/>
        </p:blipFill>
        <p:spPr>
          <a:xfrm>
            <a:off x="323850" y="4342210"/>
            <a:ext cx="5688311" cy="2111125"/>
          </a:xfrm>
          <a:prstGeom prst="rect">
            <a:avLst/>
          </a:prstGeom>
        </p:spPr>
      </p:pic>
      <p:sp>
        <p:nvSpPr>
          <p:cNvPr id="9" name="TextBox 8">
            <a:hlinkClick r:id="rId5"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2447581393"/>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2013 – Paper 12</a:t>
            </a:r>
            <a:endParaRPr lang="en-ZA" sz="2000" b="1" dirty="0">
              <a:latin typeface="Calibri" pitchFamily="34" charset="0"/>
              <a:ea typeface="Calibri" pitchFamily="34" charset="0"/>
              <a:cs typeface="Calibri" pitchFamily="34" charset="0"/>
            </a:endParaRPr>
          </a:p>
        </p:txBody>
      </p:sp>
      <p:pic>
        <p:nvPicPr>
          <p:cNvPr id="3" name="Picture 2"/>
          <p:cNvPicPr>
            <a:picLocks noChangeAspect="1"/>
          </p:cNvPicPr>
          <p:nvPr/>
        </p:nvPicPr>
        <p:blipFill rotWithShape="1">
          <a:blip r:embed="rId3"/>
          <a:srcRect l="10888" t="24039" r="14389" b="27154"/>
          <a:stretch/>
        </p:blipFill>
        <p:spPr>
          <a:xfrm>
            <a:off x="348185" y="1668363"/>
            <a:ext cx="7971021" cy="2926859"/>
          </a:xfrm>
          <a:prstGeom prst="rect">
            <a:avLst/>
          </a:prstGeom>
        </p:spPr>
      </p:pic>
      <p:sp>
        <p:nvSpPr>
          <p:cNvPr id="9" name="TextBox 8">
            <a:hlinkClick r:id="rId4"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1554005017"/>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000" dirty="0"/>
              <a:t>Exam Examples – Paper 1</a:t>
            </a:r>
            <a:endParaRPr lang="en-GB" sz="40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40"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2000" b="1" dirty="0" smtClean="0">
                <a:latin typeface="Calibri" pitchFamily="34" charset="0"/>
                <a:ea typeface="Calibri" pitchFamily="34" charset="0"/>
                <a:cs typeface="Calibri" pitchFamily="34" charset="0"/>
              </a:rPr>
              <a:t>November 2013 – Paper 12</a:t>
            </a:r>
            <a:endParaRPr lang="en-ZA" sz="2000" b="1" dirty="0">
              <a:latin typeface="Calibri" pitchFamily="34" charset="0"/>
              <a:ea typeface="Calibri" pitchFamily="34" charset="0"/>
              <a:cs typeface="Calibri" pitchFamily="34" charset="0"/>
            </a:endParaRPr>
          </a:p>
        </p:txBody>
      </p:sp>
      <p:pic>
        <p:nvPicPr>
          <p:cNvPr id="2" name="Picture 1"/>
          <p:cNvPicPr>
            <a:picLocks noChangeAspect="1"/>
          </p:cNvPicPr>
          <p:nvPr/>
        </p:nvPicPr>
        <p:blipFill rotWithShape="1">
          <a:blip r:embed="rId3"/>
          <a:srcRect l="21395" t="16770" r="21979" b="19885"/>
          <a:stretch/>
        </p:blipFill>
        <p:spPr>
          <a:xfrm>
            <a:off x="611560" y="1664833"/>
            <a:ext cx="7760874" cy="4880550"/>
          </a:xfrm>
          <a:prstGeom prst="rect">
            <a:avLst/>
          </a:prstGeom>
        </p:spPr>
      </p:pic>
      <p:sp>
        <p:nvSpPr>
          <p:cNvPr id="9" name="TextBox 8">
            <a:hlinkClick r:id="rId4" action="ppaction://hlinkfile"/>
          </p:cNvPr>
          <p:cNvSpPr txBox="1"/>
          <p:nvPr/>
        </p:nvSpPr>
        <p:spPr>
          <a:xfrm>
            <a:off x="8444442" y="3562053"/>
            <a:ext cx="360040" cy="584775"/>
          </a:xfrm>
          <a:prstGeom prst="rect">
            <a:avLst/>
          </a:prstGeom>
          <a:noFill/>
        </p:spPr>
        <p:txBody>
          <a:bodyPr wrap="square" rtlCol="0">
            <a:spAutoFit/>
          </a:bodyPr>
          <a:lstStyle/>
          <a:p>
            <a:r>
              <a:rPr lang="en-US" sz="3200"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160984768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F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900" dirty="0">
                <a:latin typeface="Arial" panose="020B0604020202020204" pitchFamily="34" charset="0"/>
                <a:cs typeface="Arial" panose="020B0604020202020204" pitchFamily="34" charset="0"/>
              </a:rPr>
              <a:t>A </a:t>
            </a:r>
            <a:r>
              <a:rPr lang="en-US" sz="1900" b="1" dirty="0">
                <a:latin typeface="Arial" panose="020B0604020202020204" pitchFamily="34" charset="0"/>
                <a:cs typeface="Arial" panose="020B0604020202020204" pitchFamily="34" charset="0"/>
              </a:rPr>
              <a:t>Grade F </a:t>
            </a:r>
            <a:r>
              <a:rPr lang="en-US" sz="1900" dirty="0">
                <a:latin typeface="Arial" panose="020B0604020202020204" pitchFamily="34" charset="0"/>
                <a:cs typeface="Arial" panose="020B0604020202020204" pitchFamily="34" charset="0"/>
              </a:rPr>
              <a:t>candidate should demonstrate the following: Knowledge and </a:t>
            </a:r>
            <a:r>
              <a:rPr lang="en-US" sz="1900" dirty="0" smtClean="0">
                <a:latin typeface="Arial" panose="020B0604020202020204" pitchFamily="34" charset="0"/>
                <a:cs typeface="Arial" panose="020B0604020202020204" pitchFamily="34" charset="0"/>
              </a:rPr>
              <a:t>understanding</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identify specific facts, conventions or techniques in relation to the content of the </a:t>
            </a:r>
            <a:r>
              <a:rPr lang="en-US" sz="1900" dirty="0" smtClean="0">
                <a:latin typeface="Arial" panose="020B0604020202020204" pitchFamily="34" charset="0"/>
                <a:cs typeface="Arial" panose="020B0604020202020204" pitchFamily="34" charset="0"/>
              </a:rPr>
              <a:t>syllabus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familiarity with definitions of the central concepts and ideas of the syllabus.</a:t>
            </a:r>
          </a:p>
          <a:p>
            <a:pPr marL="228600" indent="-228600"/>
            <a:r>
              <a:rPr lang="en-US" sz="1900" b="1" dirty="0" smtClean="0">
                <a:latin typeface="Arial" panose="020B0604020202020204" pitchFamily="34" charset="0"/>
                <a:cs typeface="Arial" panose="020B0604020202020204" pitchFamily="34" charset="0"/>
              </a:rPr>
              <a:t>Application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apply knowledge and understanding, using terms, concepts, theories and methods appropriately to address problems and issues.</a:t>
            </a:r>
          </a:p>
          <a:p>
            <a:pPr marL="228600" indent="-228600"/>
            <a:r>
              <a:rPr lang="en-US" sz="1900" b="1" dirty="0" smtClean="0">
                <a:latin typeface="Arial" panose="020B0604020202020204" pitchFamily="34" charset="0"/>
                <a:cs typeface="Arial" panose="020B0604020202020204" pitchFamily="34" charset="0"/>
              </a:rPr>
              <a:t>Analysis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classify and present data in a simple way and a limited ability to select relevant information from a set of </a:t>
            </a:r>
            <a:r>
              <a:rPr lang="en-US" sz="1900" dirty="0" smtClean="0">
                <a:latin typeface="Arial" panose="020B0604020202020204" pitchFamily="34" charset="0"/>
                <a:cs typeface="Arial" panose="020B0604020202020204" pitchFamily="34" charset="0"/>
              </a:rPr>
              <a:t>data</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distinguish between evidence and opinion.</a:t>
            </a:r>
          </a:p>
          <a:p>
            <a:pPr marL="228600" indent="-228600"/>
            <a:r>
              <a:rPr lang="en-US" sz="1900" b="1" dirty="0" smtClean="0">
                <a:latin typeface="Arial" panose="020B0604020202020204" pitchFamily="34" charset="0"/>
                <a:cs typeface="Arial" panose="020B0604020202020204" pitchFamily="34" charset="0"/>
              </a:rPr>
              <a:t>Evaluation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understand implications and make recommendations.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426468366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8 - Safety </a:t>
            </a:r>
            <a:r>
              <a:rPr lang="en-GB" sz="4000" dirty="0"/>
              <a:t>and </a:t>
            </a:r>
            <a:r>
              <a:rPr lang="en-GB" sz="4000" dirty="0" smtClean="0"/>
              <a:t>security - Scenario</a:t>
            </a:r>
            <a:endParaRPr lang="en-GB" sz="4000" dirty="0"/>
          </a:p>
        </p:txBody>
      </p:sp>
      <p:sp>
        <p:nvSpPr>
          <p:cNvPr id="8" name="Rectangle 7"/>
          <p:cNvSpPr/>
          <p:nvPr/>
        </p:nvSpPr>
        <p:spPr>
          <a:xfrm>
            <a:off x="323850" y="1196752"/>
            <a:ext cx="8496622" cy="5521512"/>
          </a:xfrm>
          <a:prstGeom prst="rect">
            <a:avLst/>
          </a:prstGeom>
        </p:spPr>
        <p:txBody>
          <a:bodyPr wrap="square">
            <a:spAutoFit/>
          </a:bodyPr>
          <a:lstStyle/>
          <a:p>
            <a:r>
              <a:rPr lang="en-GB" sz="1470" b="1" dirty="0"/>
              <a:t>8.1 </a:t>
            </a:r>
            <a:r>
              <a:rPr lang="en-GB" sz="1470" b="1" dirty="0" smtClean="0"/>
              <a:t>- Physical </a:t>
            </a:r>
            <a:r>
              <a:rPr lang="en-GB" sz="1470" b="1" dirty="0"/>
              <a:t>safety</a:t>
            </a:r>
          </a:p>
          <a:p>
            <a:pPr marL="395288" indent="-222250">
              <a:buClr>
                <a:srgbClr val="00B050"/>
              </a:buClr>
              <a:buFont typeface="Arial" panose="020B0604020202020204" pitchFamily="34" charset="0"/>
              <a:buChar char="•"/>
            </a:pPr>
            <a:r>
              <a:rPr lang="en-US" sz="1470" dirty="0" smtClean="0"/>
              <a:t>describe </a:t>
            </a:r>
            <a:r>
              <a:rPr lang="en-US" sz="1470" dirty="0"/>
              <a:t>common physical safety issues and what causes them, e.g. electrocution from </a:t>
            </a:r>
            <a:r>
              <a:rPr lang="en-US" sz="1470" dirty="0" smtClean="0"/>
              <a:t>spilling drinks</a:t>
            </a:r>
            <a:r>
              <a:rPr lang="en-US" sz="1470" dirty="0"/>
              <a:t>, fire from sockets being overloaded or equipment overheating, tripping over trailing cables</a:t>
            </a:r>
          </a:p>
          <a:p>
            <a:pPr marL="395288" indent="-222250">
              <a:buClr>
                <a:srgbClr val="00B050"/>
              </a:buClr>
              <a:buFont typeface="Arial" panose="020B0604020202020204" pitchFamily="34" charset="0"/>
              <a:buChar char="•"/>
            </a:pPr>
            <a:r>
              <a:rPr lang="en-US" sz="1470" dirty="0" smtClean="0"/>
              <a:t>describe </a:t>
            </a:r>
            <a:r>
              <a:rPr lang="en-US" sz="1470" dirty="0"/>
              <a:t>some simple strategies for preventing these issues</a:t>
            </a:r>
          </a:p>
          <a:p>
            <a:pPr marL="395288" indent="-222250">
              <a:buClr>
                <a:srgbClr val="00B050"/>
              </a:buClr>
              <a:buFont typeface="Arial" panose="020B0604020202020204" pitchFamily="34" charset="0"/>
              <a:buChar char="•"/>
            </a:pPr>
            <a:r>
              <a:rPr lang="en-US" sz="1470" dirty="0" smtClean="0"/>
              <a:t>evaluate </a:t>
            </a:r>
            <a:r>
              <a:rPr lang="en-US" sz="1470" dirty="0"/>
              <a:t>own use of IT equipment and develop strategies to minimise the potential safety </a:t>
            </a:r>
            <a:r>
              <a:rPr lang="en-US" sz="1470" dirty="0" smtClean="0"/>
              <a:t>risks</a:t>
            </a:r>
          </a:p>
          <a:p>
            <a:r>
              <a:rPr lang="en-GB" sz="1470" b="1" dirty="0"/>
              <a:t>8.2 </a:t>
            </a:r>
            <a:r>
              <a:rPr lang="en-GB" sz="1470" b="1" dirty="0" smtClean="0"/>
              <a:t>- E-safety</a:t>
            </a:r>
            <a:endParaRPr lang="en-GB" sz="1470" b="1" dirty="0"/>
          </a:p>
          <a:p>
            <a:pPr marL="395288" indent="-222250">
              <a:buClr>
                <a:srgbClr val="00B050"/>
              </a:buClr>
              <a:buFont typeface="Arial" panose="020B0604020202020204" pitchFamily="34" charset="0"/>
              <a:buChar char="•"/>
            </a:pPr>
            <a:r>
              <a:rPr lang="en-US" sz="1470" dirty="0" smtClean="0"/>
              <a:t>explain </a:t>
            </a:r>
            <a:r>
              <a:rPr lang="en-US" sz="1470" dirty="0"/>
              <a:t>what is meant by personal data</a:t>
            </a:r>
          </a:p>
          <a:p>
            <a:pPr marL="395288" indent="-222250">
              <a:buClr>
                <a:srgbClr val="00B050"/>
              </a:buClr>
              <a:buFont typeface="Arial" panose="020B0604020202020204" pitchFamily="34" charset="0"/>
              <a:buChar char="•"/>
            </a:pPr>
            <a:r>
              <a:rPr lang="en-US" sz="1470" dirty="0" smtClean="0"/>
              <a:t>explain </a:t>
            </a:r>
            <a:r>
              <a:rPr lang="en-US" sz="1470" dirty="0"/>
              <a:t>why personal data should be confidential and protected</a:t>
            </a:r>
          </a:p>
          <a:p>
            <a:pPr marL="395288" indent="-222250">
              <a:buClr>
                <a:srgbClr val="00B050"/>
              </a:buClr>
              <a:buFont typeface="Arial" panose="020B0604020202020204" pitchFamily="34" charset="0"/>
              <a:buChar char="•"/>
            </a:pPr>
            <a:r>
              <a:rPr lang="en-US" sz="1470" dirty="0" smtClean="0"/>
              <a:t>explain </a:t>
            </a:r>
            <a:r>
              <a:rPr lang="en-US" sz="1470" dirty="0"/>
              <a:t>how to avoid inappropriate disclosure of personal data including: own name, </a:t>
            </a:r>
            <a:r>
              <a:rPr lang="en-US" sz="1470" dirty="0" smtClean="0"/>
              <a:t>address, school </a:t>
            </a:r>
            <a:r>
              <a:rPr lang="en-US" sz="1470" dirty="0"/>
              <a:t>name, a picture in school uniform</a:t>
            </a:r>
          </a:p>
          <a:p>
            <a:pPr marL="395288" indent="-222250">
              <a:buClr>
                <a:srgbClr val="00B050"/>
              </a:buClr>
              <a:buFont typeface="Arial" panose="020B0604020202020204" pitchFamily="34" charset="0"/>
              <a:buChar char="•"/>
            </a:pPr>
            <a:r>
              <a:rPr lang="en-US" sz="1470" dirty="0" smtClean="0"/>
              <a:t>discuss </a:t>
            </a:r>
            <a:r>
              <a:rPr lang="en-US" sz="1470" dirty="0"/>
              <a:t>why e-safety is needed</a:t>
            </a:r>
          </a:p>
          <a:p>
            <a:pPr marL="395288" indent="-222250">
              <a:buClr>
                <a:srgbClr val="00B050"/>
              </a:buClr>
              <a:buFont typeface="Arial" panose="020B0604020202020204" pitchFamily="34" charset="0"/>
              <a:buChar char="•"/>
            </a:pPr>
            <a:r>
              <a:rPr lang="en-US" sz="1470" dirty="0" smtClean="0"/>
              <a:t>evaluate </a:t>
            </a:r>
            <a:r>
              <a:rPr lang="en-US" sz="1470" dirty="0"/>
              <a:t>own use of the internet and use strategies to minimise the potential dangers, e.g. </a:t>
            </a:r>
            <a:r>
              <a:rPr lang="en-US" sz="1470" dirty="0" smtClean="0"/>
              <a:t>only using </a:t>
            </a:r>
            <a:r>
              <a:rPr lang="en-US" sz="1470" dirty="0"/>
              <a:t>websites recommended by teachers, only using a learner-friendly search engine</a:t>
            </a:r>
          </a:p>
          <a:p>
            <a:pPr marL="395288" indent="-222250">
              <a:buClr>
                <a:srgbClr val="00B050"/>
              </a:buClr>
              <a:buFont typeface="Arial" panose="020B0604020202020204" pitchFamily="34" charset="0"/>
              <a:buChar char="•"/>
            </a:pPr>
            <a:r>
              <a:rPr lang="en-US" sz="1470" dirty="0" smtClean="0"/>
              <a:t>evaluate </a:t>
            </a:r>
            <a:r>
              <a:rPr lang="en-US" sz="1470" dirty="0"/>
              <a:t>own use of email and use strategies to minimise the potential dangers, including </a:t>
            </a:r>
            <a:r>
              <a:rPr lang="en-US" sz="1470" dirty="0" smtClean="0"/>
              <a:t>only emailing </a:t>
            </a:r>
            <a:r>
              <a:rPr lang="en-US" sz="1470" dirty="0"/>
              <a:t>people already known, thinking before opening an email from an unknown person, </a:t>
            </a:r>
            <a:r>
              <a:rPr lang="en-US" sz="1470" dirty="0" smtClean="0"/>
              <a:t>never emailing </a:t>
            </a:r>
            <a:r>
              <a:rPr lang="en-US" sz="1470" dirty="0"/>
              <a:t>the school’s name or a picture of a learner in school uniform</a:t>
            </a:r>
          </a:p>
          <a:p>
            <a:pPr marL="395288" indent="-222250">
              <a:buClr>
                <a:srgbClr val="00B050"/>
              </a:buClr>
              <a:buFont typeface="Arial" panose="020B0604020202020204" pitchFamily="34" charset="0"/>
              <a:buChar char="•"/>
            </a:pPr>
            <a:r>
              <a:rPr lang="en-US" sz="1470" dirty="0" smtClean="0"/>
              <a:t>evaluate </a:t>
            </a:r>
            <a:r>
              <a:rPr lang="en-US" sz="1470" dirty="0"/>
              <a:t>own use of social media/networking sites, instant messaging and internet chat </a:t>
            </a:r>
            <a:r>
              <a:rPr lang="en-US" sz="1470" dirty="0" smtClean="0"/>
              <a:t>rooms and </a:t>
            </a:r>
            <a:r>
              <a:rPr lang="en-US" sz="1470" dirty="0"/>
              <a:t>use strategies to minimise the potential dangers, including: knowing how to block and </a:t>
            </a:r>
            <a:r>
              <a:rPr lang="en-US" sz="1470" dirty="0" smtClean="0"/>
              <a:t>report unwanted </a:t>
            </a:r>
            <a:r>
              <a:rPr lang="en-US" sz="1470" dirty="0"/>
              <a:t>users, never arranging to meet anyone alone, and always telling an adult first </a:t>
            </a:r>
            <a:r>
              <a:rPr lang="en-US" sz="1470" dirty="0" smtClean="0"/>
              <a:t>and meeting </a:t>
            </a:r>
            <a:r>
              <a:rPr lang="en-US" sz="1470" dirty="0"/>
              <a:t>in a public place, avoiding the misuse of images, using appropriate language, </a:t>
            </a:r>
            <a:r>
              <a:rPr lang="en-US" sz="1470" dirty="0" smtClean="0"/>
              <a:t>respecting </a:t>
            </a:r>
            <a:r>
              <a:rPr lang="en-GB" sz="1470" dirty="0" smtClean="0"/>
              <a:t>confidentiality</a:t>
            </a:r>
            <a:endParaRPr lang="en-GB" sz="1470" dirty="0"/>
          </a:p>
          <a:p>
            <a:pPr marL="395288" indent="-222250">
              <a:buClr>
                <a:srgbClr val="00B050"/>
              </a:buClr>
              <a:buFont typeface="Arial" panose="020B0604020202020204" pitchFamily="34" charset="0"/>
              <a:buChar char="•"/>
            </a:pPr>
            <a:r>
              <a:rPr lang="en-US" sz="1470" dirty="0" smtClean="0"/>
              <a:t>describe </a:t>
            </a:r>
            <a:r>
              <a:rPr lang="en-US" sz="1470" dirty="0"/>
              <a:t>measures which should be taken when playing games on the internet (including </a:t>
            </a:r>
            <a:r>
              <a:rPr lang="en-US" sz="1470" dirty="0" smtClean="0"/>
              <a:t>not </a:t>
            </a:r>
            <a:r>
              <a:rPr lang="en-GB" sz="1470" dirty="0" smtClean="0"/>
              <a:t>using </a:t>
            </a:r>
            <a:r>
              <a:rPr lang="en-GB" sz="1470" dirty="0"/>
              <a:t>real names)</a:t>
            </a:r>
            <a:endParaRPr lang="en-GB" sz="1470" dirty="0" smtClean="0">
              <a:latin typeface="Calibri" panose="020F050202020403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a:t>8 - Safety and security - Scenario</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220943174"/>
              </p:ext>
            </p:extLst>
          </p:nvPr>
        </p:nvGraphicFramePr>
        <p:xfrm>
          <a:off x="6948264" y="1161875"/>
          <a:ext cx="1835893" cy="540887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394917">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is Pharming</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Why do hackers hack, what is the point</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I have a virus checker, therefor I am safe.</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Is my phone safe from these things?</a:t>
                      </a:r>
                      <a:endParaRPr lang="en-GB" sz="16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How often does the school get attacked from the outside.</a:t>
                      </a:r>
                    </a:p>
                    <a:p>
                      <a:pPr marL="177800" indent="-177800" algn="l">
                        <a:spcAft>
                          <a:spcPts val="600"/>
                        </a:spcAft>
                        <a:buFontTx/>
                        <a:buBlip>
                          <a:blip r:embed="rId3"/>
                        </a:buBlip>
                      </a:pPr>
                      <a:r>
                        <a:rPr lang="en-US" sz="1600" baseline="0" dirty="0" smtClean="0">
                          <a:solidFill>
                            <a:schemeClr val="tx1"/>
                          </a:solidFill>
                          <a:effectLst/>
                          <a:latin typeface="Arial" pitchFamily="34" charset="0"/>
                          <a:ea typeface="Times New Roman"/>
                          <a:cs typeface="Arial" pitchFamily="34" charset="0"/>
                        </a:rPr>
                        <a:t>My password is unique, they would never guess it.</a:t>
                      </a:r>
                      <a:endParaRPr lang="en-GB" sz="16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850" y="1155809"/>
            <a:ext cx="6480398" cy="5401479"/>
          </a:xfrm>
          <a:prstGeom prst="rect">
            <a:avLst/>
          </a:prstGeom>
        </p:spPr>
        <p:txBody>
          <a:bodyPr wrap="square">
            <a:spAutoFit/>
          </a:bodyPr>
          <a:lstStyle/>
          <a:p>
            <a:pPr marL="342900" indent="-342900">
              <a:buClr>
                <a:srgbClr val="00B050"/>
              </a:buClr>
              <a:buSzPct val="93000"/>
              <a:buFont typeface="Wingdings 3" panose="05040102010807070707" pitchFamily="18" charset="2"/>
              <a:buChar char=""/>
            </a:pPr>
            <a:r>
              <a:rPr lang="en-US" sz="2300" dirty="0" smtClean="0">
                <a:latin typeface="Calibri" panose="020F0502020204030204" pitchFamily="34" charset="0"/>
              </a:rPr>
              <a:t>This chapter covers safety and security issues when using computers in the office or at home. As the use of computers continues to expand, the health risks and security risks continue to increase. Many of these risks are associated with the internet which, by its very nature, poses a great risk to younger people unless they are vigilant at all times.</a:t>
            </a:r>
          </a:p>
          <a:p>
            <a:pPr marL="342900" indent="-342900">
              <a:buClr>
                <a:srgbClr val="00B050"/>
              </a:buClr>
              <a:buSzPct val="93000"/>
              <a:buFont typeface="Wingdings 3" panose="05040102010807070707" pitchFamily="18" charset="2"/>
              <a:buChar char=""/>
            </a:pPr>
            <a:r>
              <a:rPr lang="en-US" sz="2300" dirty="0" smtClean="0">
                <a:latin typeface="Calibri" panose="020F0502020204030204" pitchFamily="34" charset="0"/>
              </a:rPr>
              <a:t>But large businesses are also at risk from hackers, pharming attacks and viruses, for example. Many of the precautions people and businesses take are common sense but, equally, it also requires additional knowledge to know how to protect yourself from these external attacks, which can come from anywhere in the world.</a:t>
            </a:r>
          </a:p>
        </p:txBody>
      </p:sp>
      <p:sp>
        <p:nvSpPr>
          <p:cNvPr id="6" name="Round Same Side Corner Rectangle 5">
            <a:hlinkClick r:id="rId5" action="ppaction://hlinksldjump"/>
          </p:cNvPr>
          <p:cNvSpPr/>
          <p:nvPr/>
        </p:nvSpPr>
        <p:spPr>
          <a:xfrm>
            <a:off x="7308304" y="291722"/>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145</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598966"/>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8.1.1 – Physical Security</a:t>
            </a:r>
            <a:endParaRPr lang="en-GB" b="1" dirty="0" smtClean="0"/>
          </a:p>
        </p:txBody>
      </p:sp>
      <p:sp>
        <p:nvSpPr>
          <p:cNvPr id="8" name="Rectangle 7"/>
          <p:cNvSpPr/>
          <p:nvPr/>
        </p:nvSpPr>
        <p:spPr>
          <a:xfrm>
            <a:off x="323850" y="1155809"/>
            <a:ext cx="8496622" cy="2308324"/>
          </a:xfrm>
          <a:prstGeom prst="rect">
            <a:avLst/>
          </a:prstGeom>
        </p:spPr>
        <p:txBody>
          <a:bodyPr wrap="square">
            <a:spAutoFit/>
          </a:bodyPr>
          <a:lstStyle/>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The use of computers in the home and business world has increased dramatically over the last few years. This increase brings its own physical dangers, which can cause hard to users unless they take some very simple precautions.</a:t>
            </a:r>
          </a:p>
          <a:p>
            <a:pPr marL="234950" indent="-234950">
              <a:buClr>
                <a:srgbClr val="00B050"/>
              </a:buClr>
              <a:buSzPct val="93000"/>
              <a:buFont typeface="Wingdings 3" panose="05040102010807070707" pitchFamily="18" charset="2"/>
              <a:buChar char=""/>
            </a:pPr>
            <a:r>
              <a:rPr lang="en-US" sz="1600" b="1" dirty="0" smtClean="0">
                <a:latin typeface="Calibri" panose="020F0502020204030204" pitchFamily="34" charset="0"/>
              </a:rPr>
              <a:t>8.1.1 – Health aspects</a:t>
            </a:r>
          </a:p>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Health and safety regulations advise that all computer systems have at least tiltable and anti-glare screens, adjustable chairs and foot supports, suitable lighting and uncluttered work stations, and recommend frequent breaks and frequent eye tests.</a:t>
            </a:r>
          </a:p>
          <a:p>
            <a:pPr marL="234950" indent="-234950">
              <a:buClr>
                <a:srgbClr val="00B050"/>
              </a:buClr>
              <a:buSzPct val="93000"/>
              <a:buFont typeface="Wingdings 3" panose="05040102010807070707" pitchFamily="18" charset="2"/>
              <a:buChar char=""/>
            </a:pPr>
            <a:r>
              <a:rPr lang="en-US" sz="1600" dirty="0" smtClean="0">
                <a:latin typeface="Calibri" panose="020F0502020204030204" pitchFamily="34" charset="0"/>
              </a:rPr>
              <a:t>Below is a list of a number of </a:t>
            </a:r>
            <a:r>
              <a:rPr lang="en-US" sz="1600" b="1" dirty="0" smtClean="0">
                <a:latin typeface="Calibri" panose="020F0502020204030204" pitchFamily="34" charset="0"/>
              </a:rPr>
              <a:t>health risks</a:t>
            </a:r>
            <a:r>
              <a:rPr lang="en-US" sz="1600" dirty="0" smtClean="0">
                <a:latin typeface="Calibri" panose="020F0502020204030204" pitchFamily="34" charset="0"/>
              </a:rPr>
              <a:t> as well as giving some idea of how each risk can be removed or minimized.</a:t>
            </a:r>
          </a:p>
        </p:txBody>
      </p:sp>
      <p:graphicFrame>
        <p:nvGraphicFramePr>
          <p:cNvPr id="2" name="Table 1"/>
          <p:cNvGraphicFramePr>
            <a:graphicFrameLocks noGrp="1"/>
          </p:cNvGraphicFramePr>
          <p:nvPr>
            <p:extLst>
              <p:ext uri="{D42A27DB-BD31-4B8C-83A1-F6EECF244321}">
                <p14:modId xmlns:p14="http://schemas.microsoft.com/office/powerpoint/2010/main" val="2219721361"/>
              </p:ext>
            </p:extLst>
          </p:nvPr>
        </p:nvGraphicFramePr>
        <p:xfrm>
          <a:off x="323850" y="3476271"/>
          <a:ext cx="8496622" cy="2900680"/>
        </p:xfrm>
        <a:graphic>
          <a:graphicData uri="http://schemas.openxmlformats.org/drawingml/2006/table">
            <a:tbl>
              <a:tblPr firstRow="1" bandRow="1">
                <a:tableStyleId>{5C22544A-7EE6-4342-B048-85BDC9FD1C3A}</a:tableStyleId>
              </a:tblPr>
              <a:tblGrid>
                <a:gridCol w="2952006"/>
                <a:gridCol w="5544616"/>
              </a:tblGrid>
              <a:tr h="370840">
                <a:tc>
                  <a:txBody>
                    <a:bodyPr/>
                    <a:lstStyle/>
                    <a:p>
                      <a:r>
                        <a:rPr lang="en-US" sz="1400" dirty="0" smtClean="0">
                          <a:latin typeface="Calibri" panose="020F0502020204030204" pitchFamily="34" charset="0"/>
                        </a:rPr>
                        <a:t>Health Risk</a:t>
                      </a:r>
                      <a:endParaRPr lang="en-GB" sz="1400" dirty="0">
                        <a:latin typeface="Calibri" panose="020F0502020204030204" pitchFamily="34" charset="0"/>
                      </a:endParaRPr>
                    </a:p>
                  </a:txBody>
                  <a:tcPr/>
                </a:tc>
                <a:tc>
                  <a:txBody>
                    <a:bodyPr/>
                    <a:lstStyle/>
                    <a:p>
                      <a:r>
                        <a:rPr lang="en-US" sz="1400" dirty="0" smtClean="0">
                          <a:latin typeface="Calibri" panose="020F0502020204030204" pitchFamily="34" charset="0"/>
                        </a:rPr>
                        <a:t>Ways of eliminating or minimizing risk</a:t>
                      </a:r>
                      <a:endParaRPr lang="en-GB" sz="1400" dirty="0">
                        <a:latin typeface="Calibri" panose="020F0502020204030204" pitchFamily="34" charset="0"/>
                      </a:endParaRPr>
                    </a:p>
                  </a:txBody>
                  <a:tcPr/>
                </a:tc>
              </a:tr>
              <a:tr h="370840">
                <a:tc>
                  <a:txBody>
                    <a:bodyPr/>
                    <a:lstStyle/>
                    <a:p>
                      <a:r>
                        <a:rPr lang="en-US" sz="1400" b="1" dirty="0" smtClean="0">
                          <a:latin typeface="Calibri" panose="020F0502020204030204" pitchFamily="34" charset="0"/>
                        </a:rPr>
                        <a:t>Back and Neck</a:t>
                      </a:r>
                      <a:r>
                        <a:rPr lang="en-US" sz="1400" b="1" baseline="0" dirty="0" smtClean="0">
                          <a:latin typeface="Calibri" panose="020F0502020204030204" pitchFamily="34" charset="0"/>
                        </a:rPr>
                        <a:t> Problems/strain</a:t>
                      </a:r>
                    </a:p>
                    <a:p>
                      <a:r>
                        <a:rPr lang="en-US" sz="1400" dirty="0" smtClean="0">
                          <a:latin typeface="Calibri" panose="020F0502020204030204" pitchFamily="34" charset="0"/>
                        </a:rPr>
                        <a:t>Caused by sitting in front of the computer screen for long periods</a:t>
                      </a:r>
                      <a:r>
                        <a:rPr lang="en-US" sz="1400" baseline="0" dirty="0" smtClean="0">
                          <a:latin typeface="Calibri" panose="020F0502020204030204" pitchFamily="34" charset="0"/>
                        </a:rPr>
                        <a:t> in the same position</a:t>
                      </a:r>
                      <a:endParaRPr lang="en-GB" sz="1400"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400" dirty="0" smtClean="0">
                          <a:latin typeface="Calibri" panose="020F0502020204030204" pitchFamily="34" charset="0"/>
                        </a:rPr>
                        <a:t>Use fully adjustable</a:t>
                      </a:r>
                      <a:r>
                        <a:rPr lang="en-US" sz="1400" baseline="0" dirty="0" smtClean="0">
                          <a:latin typeface="Calibri" panose="020F0502020204030204" pitchFamily="34" charset="0"/>
                        </a:rPr>
                        <a:t> chairs to give the correct posture</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Use foot rests to reduce posture problems</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Use screens that can be tilted to ensure the neck is at the right angle.</a:t>
                      </a:r>
                      <a:endParaRPr lang="en-GB" sz="1400" dirty="0">
                        <a:latin typeface="Calibri" panose="020F0502020204030204" pitchFamily="34" charset="0"/>
                      </a:endParaRPr>
                    </a:p>
                  </a:txBody>
                  <a:tcPr/>
                </a:tc>
              </a:tr>
              <a:tr h="370840">
                <a:tc>
                  <a:txBody>
                    <a:bodyPr/>
                    <a:lstStyle/>
                    <a:p>
                      <a:r>
                        <a:rPr lang="en-US" sz="1400" b="1" dirty="0" smtClean="0">
                          <a:latin typeface="Calibri" panose="020F0502020204030204" pitchFamily="34" charset="0"/>
                        </a:rPr>
                        <a:t>Repetitive Strain Injury (RSI)</a:t>
                      </a:r>
                    </a:p>
                    <a:p>
                      <a:r>
                        <a:rPr lang="en-US" sz="1400" dirty="0" smtClean="0">
                          <a:latin typeface="Calibri" panose="020F0502020204030204" pitchFamily="34" charset="0"/>
                        </a:rPr>
                        <a:t>Damage to fingers and wrists by continuous use of keyboard or repetitive clicking of mouse buttons for example.</a:t>
                      </a:r>
                      <a:endParaRPr lang="en-GB" sz="1400" dirty="0">
                        <a:latin typeface="Calibri" panose="020F0502020204030204" pitchFamily="34" charset="0"/>
                      </a:endParaRPr>
                    </a:p>
                  </a:txBody>
                  <a:tcPr/>
                </a:tc>
                <a:tc>
                  <a:txBody>
                    <a:bodyPr/>
                    <a:lstStyle/>
                    <a:p>
                      <a:pPr marL="171450" indent="-171450">
                        <a:buClr>
                          <a:srgbClr val="00B050"/>
                        </a:buClr>
                        <a:buFont typeface="Arial" panose="020B0604020202020204" pitchFamily="34" charset="0"/>
                        <a:buChar char="•"/>
                      </a:pPr>
                      <a:r>
                        <a:rPr lang="en-US" sz="1400" dirty="0" smtClean="0">
                          <a:latin typeface="Calibri" panose="020F0502020204030204" pitchFamily="34" charset="0"/>
                        </a:rPr>
                        <a:t>Ensure correct posture</a:t>
                      </a:r>
                      <a:r>
                        <a:rPr lang="en-US" sz="1400" baseline="0" dirty="0" smtClean="0">
                          <a:latin typeface="Calibri" panose="020F0502020204030204" pitchFamily="34" charset="0"/>
                        </a:rPr>
                        <a:t> is maintained (i.e. correct angle of arms to the keyboard and mouse for example)</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Make proper use of a wrist rest when using a mouse or a keyboard</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Take regular breaks (and do some exercise)</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Make use of ergonomic keyboards</a:t>
                      </a:r>
                    </a:p>
                    <a:p>
                      <a:pPr marL="171450" indent="-171450">
                        <a:buClr>
                          <a:srgbClr val="00B050"/>
                        </a:buClr>
                        <a:buFont typeface="Arial" panose="020B0604020202020204" pitchFamily="34" charset="0"/>
                        <a:buChar char="•"/>
                      </a:pPr>
                      <a:r>
                        <a:rPr lang="en-US" sz="1400" baseline="0" dirty="0" smtClean="0">
                          <a:latin typeface="Calibri" panose="020F0502020204030204" pitchFamily="34" charset="0"/>
                        </a:rPr>
                        <a:t>Use voice-activated software is the user is prone to problems using a mouse and keyboard</a:t>
                      </a:r>
                      <a:endParaRPr lang="en-GB" sz="1400" dirty="0">
                        <a:latin typeface="Calibri" panose="020F0502020204030204" pitchFamily="34" charset="0"/>
                      </a:endParaRPr>
                    </a:p>
                  </a:txBody>
                  <a:tcPr/>
                </a:tc>
              </a:tr>
            </a:tbl>
          </a:graphicData>
        </a:graphic>
      </p:graphicFrame>
      <p:sp>
        <p:nvSpPr>
          <p:cNvPr id="7" name="Round Same Side Corner Rectangle 6">
            <a:hlinkClick r:id="rId3" action="ppaction://hlinksldjump"/>
          </p:cNvPr>
          <p:cNvSpPr/>
          <p:nvPr/>
        </p:nvSpPr>
        <p:spPr>
          <a:xfrm>
            <a:off x="7308304" y="312868"/>
            <a:ext cx="685800" cy="357190"/>
          </a:xfrm>
          <a:prstGeom prst="round2SameRect">
            <a:avLst/>
          </a:prstGeom>
          <a:gradFill>
            <a:gsLst>
              <a:gs pos="50000">
                <a:srgbClr val="0070C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145</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076430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elements/1.1/"/>
    <ds:schemaRef ds:uri="http://purl.org/dc/terms/"/>
    <ds:schemaRef ds:uri="http://purl.org/dc/dcmityp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Enderoth</Template>
  <TotalTime>39295</TotalTime>
  <Words>9150</Words>
  <Application>Microsoft Office PowerPoint</Application>
  <PresentationFormat>On-screen Show (4:3)</PresentationFormat>
  <Paragraphs>768</Paragraphs>
  <Slides>53</Slides>
  <Notes>53</Notes>
  <HiddenSlides>0</HiddenSlides>
  <MMClips>7</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53</vt:i4>
      </vt:variant>
    </vt:vector>
  </HeadingPairs>
  <TitlesOfParts>
    <vt:vector size="62" baseType="lpstr">
      <vt:lpstr>Arial</vt:lpstr>
      <vt:lpstr>Arial</vt:lpstr>
      <vt:lpstr>Calibri</vt:lpstr>
      <vt:lpstr>Lucida Sans Unicode</vt:lpstr>
      <vt:lpstr>Times New Roman</vt:lpstr>
      <vt:lpstr>Verdana</vt:lpstr>
      <vt:lpstr>Wingdings 2</vt:lpstr>
      <vt:lpstr>Wingdings 3</vt:lpstr>
      <vt:lpstr>Enderoth</vt:lpstr>
      <vt:lpstr>PowerPoint Presentation</vt:lpstr>
      <vt:lpstr>Assessment At A Glance</vt:lpstr>
      <vt:lpstr>Assessment objectives</vt:lpstr>
      <vt:lpstr>Grade Descriptors – A Grade</vt:lpstr>
      <vt:lpstr>Grade Descriptors – C Grade</vt:lpstr>
      <vt:lpstr>Grade Descriptors – F Grade</vt:lpstr>
      <vt:lpstr>8 - Safety and security - Scenario</vt:lpstr>
      <vt:lpstr>8 - Safety and security - Scenario</vt:lpstr>
      <vt:lpstr>8.1.1 – Physical Security</vt:lpstr>
      <vt:lpstr>8.1.1 – Physical Security</vt:lpstr>
      <vt:lpstr>8.1.2 – Safety Aspects</vt:lpstr>
      <vt:lpstr>8.1.2 – Safety Aspects</vt:lpstr>
      <vt:lpstr>8.2 – E-Safety</vt:lpstr>
      <vt:lpstr>8.2 – E-Safety</vt:lpstr>
      <vt:lpstr>8.2 – E-Safety</vt:lpstr>
      <vt:lpstr>8.2 – E-Safety</vt:lpstr>
      <vt:lpstr>8.3 – Security of Data</vt:lpstr>
      <vt:lpstr>8.3.1 – Security of Data - Hacking</vt:lpstr>
      <vt:lpstr>8.3.2 – Security of Data - Phishing</vt:lpstr>
      <vt:lpstr>8.3.2 – Security of Data</vt:lpstr>
      <vt:lpstr>8.3.2 – Security of Data</vt:lpstr>
      <vt:lpstr>8.3.3 – Security of Data - Pharming</vt:lpstr>
      <vt:lpstr>8.3.4 – Spyware and key-logging software</vt:lpstr>
      <vt:lpstr>8.3.5 – Security of Data - Viruses</vt:lpstr>
      <vt:lpstr>8.3.6 – Spam</vt:lpstr>
      <vt:lpstr>8.3.6 – Spam</vt:lpstr>
      <vt:lpstr>8.3.7 – Moderated and Unmoderated Forums</vt:lpstr>
      <vt:lpstr>8.3.8 – Cookies</vt:lpstr>
      <vt:lpstr>8.4.1 – Additional Protection - Firewalls</vt:lpstr>
      <vt:lpstr>8.4.1 – Additional Protection - Firewalls</vt:lpstr>
      <vt:lpstr>8.4.2 – Additional Protection – Security Protocols</vt:lpstr>
      <vt:lpstr>8.4.2 – Additional Protection – Security Protocols</vt:lpstr>
      <vt:lpstr>8.4.3 – Additional Protection – Encryption</vt:lpstr>
      <vt:lpstr>8.4.3 – Additional Protection – Encryption</vt:lpstr>
      <vt:lpstr>8.4.4 – Additional Protection – Authentication</vt:lpstr>
      <vt:lpstr>8.4.4 – Additional Protection – Passwords</vt:lpstr>
      <vt:lpstr>8.4.4 – Additional Protection – Biometrics</vt:lpstr>
      <vt:lpstr>8.4.4 – Additional Protection – Biometrics</vt:lpstr>
      <vt:lpstr>8.4.4 – Additional Protection – Biometrics</vt:lpstr>
      <vt:lpstr>8.4.4 – Additional Protection – Online Credit Fraud</vt:lpstr>
      <vt:lpstr>8.4.4 – Additional Protection – Online Credit Fraud</vt:lpstr>
      <vt:lpstr>8.4.4 – Additional Protection – Cloud Security</vt:lpstr>
      <vt:lpstr>8.4.4 – Additional Protection – Cloud Security</vt:lpstr>
      <vt:lpstr>8.4.4 – Additional Protection – Cloud Security</vt:lpstr>
      <vt:lpstr>Exam Examples – Paper 1</vt:lpstr>
      <vt:lpstr>Exam Examples – Paper 1</vt:lpstr>
      <vt:lpstr>Exam Examples – Paper 1</vt:lpstr>
      <vt:lpstr>Exam Examples – Paper 1</vt:lpstr>
      <vt:lpstr>Exam Examples – Paper 1</vt:lpstr>
      <vt:lpstr>Exam Examples – Paper 1</vt:lpstr>
      <vt:lpstr>Exam Examples – Paper 1</vt:lpstr>
      <vt:lpstr>Exam Examples – Paper 1</vt:lpstr>
      <vt:lpstr>Exam Examples – Paper 1</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1569</cp:revision>
  <cp:lastPrinted>2014-01-22T18:25:48Z</cp:lastPrinted>
  <dcterms:created xsi:type="dcterms:W3CDTF">2008-03-12T11:01:44Z</dcterms:created>
  <dcterms:modified xsi:type="dcterms:W3CDTF">2016-07-19T10:19:58Z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